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" ContentType="image/tiff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29" r:id="rId6"/>
    <p:sldMasterId id="2147484333" r:id="rId7"/>
  </p:sldMasterIdLst>
  <p:notesMasterIdLst>
    <p:notesMasterId r:id="rId54"/>
  </p:notesMasterIdLst>
  <p:handoutMasterIdLst>
    <p:handoutMasterId r:id="rId55"/>
  </p:handoutMasterIdLst>
  <p:sldIdLst>
    <p:sldId id="256" r:id="rId8"/>
    <p:sldId id="260" r:id="rId9"/>
    <p:sldId id="261" r:id="rId10"/>
    <p:sldId id="268" r:id="rId11"/>
    <p:sldId id="272" r:id="rId12"/>
    <p:sldId id="259" r:id="rId13"/>
    <p:sldId id="275" r:id="rId14"/>
    <p:sldId id="276" r:id="rId15"/>
    <p:sldId id="277" r:id="rId16"/>
    <p:sldId id="299" r:id="rId17"/>
    <p:sldId id="278" r:id="rId18"/>
    <p:sldId id="301" r:id="rId19"/>
    <p:sldId id="302" r:id="rId20"/>
    <p:sldId id="279" r:id="rId21"/>
    <p:sldId id="281" r:id="rId22"/>
    <p:sldId id="280" r:id="rId23"/>
    <p:sldId id="287" r:id="rId24"/>
    <p:sldId id="289" r:id="rId25"/>
    <p:sldId id="306" r:id="rId26"/>
    <p:sldId id="290" r:id="rId27"/>
    <p:sldId id="307" r:id="rId28"/>
    <p:sldId id="291" r:id="rId29"/>
    <p:sldId id="295" r:id="rId30"/>
    <p:sldId id="308" r:id="rId31"/>
    <p:sldId id="282" r:id="rId32"/>
    <p:sldId id="284" r:id="rId33"/>
    <p:sldId id="283" r:id="rId34"/>
    <p:sldId id="304" r:id="rId35"/>
    <p:sldId id="314" r:id="rId36"/>
    <p:sldId id="305" r:id="rId37"/>
    <p:sldId id="285" r:id="rId38"/>
    <p:sldId id="312" r:id="rId39"/>
    <p:sldId id="315" r:id="rId40"/>
    <p:sldId id="316" r:id="rId41"/>
    <p:sldId id="292" r:id="rId42"/>
    <p:sldId id="293" r:id="rId43"/>
    <p:sldId id="297" r:id="rId44"/>
    <p:sldId id="317" r:id="rId45"/>
    <p:sldId id="309" r:id="rId46"/>
    <p:sldId id="311" r:id="rId47"/>
    <p:sldId id="286" r:id="rId48"/>
    <p:sldId id="300" r:id="rId49"/>
    <p:sldId id="310" r:id="rId50"/>
    <p:sldId id="313" r:id="rId51"/>
    <p:sldId id="274" r:id="rId52"/>
    <p:sldId id="267" r:id="rId53"/>
  </p:sldIdLst>
  <p:sldSz cx="12434888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C97A52B8-17BD-E349-9FC9-E966703453E0}">
          <p14:sldIdLst>
            <p14:sldId id="256"/>
            <p14:sldId id="260"/>
            <p14:sldId id="261"/>
            <p14:sldId id="268"/>
            <p14:sldId id="272"/>
          </p14:sldIdLst>
        </p14:section>
        <p14:section name="Beacons overview" id="{8526F83A-32DC-3C42-B04A-854D8511DBFB}">
          <p14:sldIdLst>
            <p14:sldId id="259"/>
            <p14:sldId id="275"/>
            <p14:sldId id="276"/>
          </p14:sldIdLst>
        </p14:section>
        <p14:section name="Protocols" id="{14ADA347-E50E-6C49-8923-54960C8C24AC}">
          <p14:sldIdLst>
            <p14:sldId id="277"/>
            <p14:sldId id="299"/>
            <p14:sldId id="278"/>
            <p14:sldId id="301"/>
            <p14:sldId id="302"/>
            <p14:sldId id="279"/>
            <p14:sldId id="281"/>
            <p14:sldId id="280"/>
          </p14:sldIdLst>
        </p14:section>
        <p14:section name="UWP libraries" id="{7FB64F4C-4A83-1B45-ACAC-764F523A3FC8}">
          <p14:sldIdLst>
            <p14:sldId id="287"/>
            <p14:sldId id="289"/>
            <p14:sldId id="306"/>
            <p14:sldId id="290"/>
            <p14:sldId id="307"/>
            <p14:sldId id="291"/>
            <p14:sldId id="295"/>
            <p14:sldId id="308"/>
          </p14:sldIdLst>
        </p14:section>
        <p14:section name="Ranging beacons" id="{45865E00-3B62-A54A-939B-5F8BFABC513A}">
          <p14:sldIdLst>
            <p14:sldId id="282"/>
            <p14:sldId id="284"/>
            <p14:sldId id="283"/>
            <p14:sldId id="304"/>
            <p14:sldId id="314"/>
            <p14:sldId id="305"/>
          </p14:sldIdLst>
        </p14:section>
        <p14:section name="Demo overview" id="{FDA70C91-41F3-DC44-A578-B51B8630DCD6}">
          <p14:sldIdLst>
            <p14:sldId id="285"/>
            <p14:sldId id="312"/>
            <p14:sldId id="315"/>
            <p14:sldId id="316"/>
          </p14:sldIdLst>
        </p14:section>
        <p14:section name="Xamarin" id="{9369B6D7-FE3C-0C43-9D58-0D027AE87212}">
          <p14:sldIdLst>
            <p14:sldId id="292"/>
            <p14:sldId id="293"/>
            <p14:sldId id="297"/>
            <p14:sldId id="317"/>
          </p14:sldIdLst>
        </p14:section>
        <p14:section name="Ending" id="{6F561318-0FBC-4C4F-94CC-50D867537BEC}">
          <p14:sldIdLst>
            <p14:sldId id="309"/>
            <p14:sldId id="311"/>
            <p14:sldId id="286"/>
            <p14:sldId id="300"/>
            <p14:sldId id="310"/>
            <p14:sldId id="313"/>
            <p14:sldId id="274"/>
            <p14:sldId id="26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/>
  </p:cmAuthor>
  <p:cmAuthor id="3" name="Mary Feil-Jacobs" initials="MF" lastIdx="22" clrIdx="3">
    <p:extLst/>
  </p:cmAuthor>
  <p:cmAuthor id="4" name="Author" initials="A" lastIdx="2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77D7"/>
    <a:srgbClr val="107C10"/>
    <a:srgbClr val="0A79D2"/>
    <a:srgbClr val="E1E1E1"/>
    <a:srgbClr val="67217A"/>
    <a:srgbClr val="404040"/>
    <a:srgbClr val="EAEAEA"/>
    <a:srgbClr val="00188F"/>
    <a:srgbClr val="00176B"/>
    <a:srgbClr val="E300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101" autoAdjust="0"/>
    <p:restoredTop sz="77231" autoAdjust="0"/>
  </p:normalViewPr>
  <p:slideViewPr>
    <p:cSldViewPr>
      <p:cViewPr varScale="1">
        <p:scale>
          <a:sx n="87" d="100"/>
          <a:sy n="87" d="100"/>
        </p:scale>
        <p:origin x="40" y="164"/>
      </p:cViewPr>
      <p:guideLst/>
    </p:cSldViewPr>
  </p:slideViewPr>
  <p:outlineViewPr>
    <p:cViewPr>
      <p:scale>
        <a:sx n="33" d="100"/>
        <a:sy n="33" d="100"/>
      </p:scale>
      <p:origin x="0" y="-85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howGuides="1">
      <p:cViewPr varScale="1">
        <p:scale>
          <a:sx n="82" d="100"/>
          <a:sy n="82" d="100"/>
        </p:scale>
        <p:origin x="3156" y="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slide" Target="slides/slide32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slide" Target="slides/slide35.xml"/><Relationship Id="rId47" Type="http://schemas.openxmlformats.org/officeDocument/2006/relationships/slide" Target="slides/slide40.xml"/><Relationship Id="rId50" Type="http://schemas.openxmlformats.org/officeDocument/2006/relationships/slide" Target="slides/slide43.xml"/><Relationship Id="rId55" Type="http://schemas.openxmlformats.org/officeDocument/2006/relationships/handoutMaster" Target="handoutMasters/handoutMaster1.xml"/><Relationship Id="rId7" Type="http://schemas.openxmlformats.org/officeDocument/2006/relationships/slideMaster" Target="slideMasters/slideMaster2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53" Type="http://schemas.openxmlformats.org/officeDocument/2006/relationships/slide" Target="slides/slide46.xml"/><Relationship Id="rId58" Type="http://schemas.openxmlformats.org/officeDocument/2006/relationships/viewProps" Target="viewProps.xml"/><Relationship Id="rId5" Type="http://schemas.openxmlformats.org/officeDocument/2006/relationships/customXml" Target="../customXml/item5.xml"/><Relationship Id="rId19" Type="http://schemas.openxmlformats.org/officeDocument/2006/relationships/slide" Target="slides/slide12.xml"/><Relationship Id="rId4" Type="http://schemas.openxmlformats.org/officeDocument/2006/relationships/customXml" Target="../customXml/item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slide" Target="slides/slide41.xml"/><Relationship Id="rId56" Type="http://schemas.openxmlformats.org/officeDocument/2006/relationships/commentAuthors" Target="commentAuthors.xml"/><Relationship Id="rId8" Type="http://schemas.openxmlformats.org/officeDocument/2006/relationships/slide" Target="slides/slide1.xml"/><Relationship Id="rId51" Type="http://schemas.openxmlformats.org/officeDocument/2006/relationships/slide" Target="slides/slide44.xml"/><Relationship Id="rId3" Type="http://schemas.openxmlformats.org/officeDocument/2006/relationships/customXml" Target="../customXml/item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slide" Target="slides/slide39.xml"/><Relationship Id="rId59" Type="http://schemas.openxmlformats.org/officeDocument/2006/relationships/theme" Target="theme/theme1.xml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54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1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slide" Target="slides/slide42.xml"/><Relationship Id="rId57" Type="http://schemas.openxmlformats.org/officeDocument/2006/relationships/presProps" Target="presProps.xml"/><Relationship Id="rId10" Type="http://schemas.openxmlformats.org/officeDocument/2006/relationships/slide" Target="slides/slide3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openxmlformats.org/officeDocument/2006/relationships/slide" Target="slides/slide45.xml"/><Relationship Id="rId6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>
                <a:latin typeface="Segoe UI" pitchFamily="34" charset="0"/>
              </a:rPr>
              <a:t>Build 2015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8D045D-9A66-44E7-900A-FC6D0BD4E54A}" type="datetime8">
              <a:rPr lang="en-US" smtClean="0">
                <a:latin typeface="Segoe UI" pitchFamily="34" charset="0"/>
              </a:rPr>
              <a:t>2/25/2016 11:53 AM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r>
              <a:rPr lang="en-US" dirty="0">
                <a:latin typeface="Segoe UI" pitchFamily="34" charset="0"/>
              </a:rPr>
              <a:t>Build 2015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EEC551-8CDA-4EB6-89BB-2A86C9F091C8}" type="datetime8">
              <a:rPr lang="en-US" smtClean="0"/>
              <a:t>2/25/2016 11:53 AM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The namespace portion of the ID may be used to group a particular set of beacons, while the instance portion of the ID identifies individual devices in the group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>
                <a:latin typeface="Segoe UI" pitchFamily="34" charset="0"/>
              </a:rPr>
              <a:t>Build 2015</a:t>
            </a:r>
            <a:endParaRPr lang="en-US" dirty="0">
              <a:latin typeface="Segoe UI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2/25/2016 11:53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8057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tif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jp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jpeg"/><Relationship Id="rId15" Type="http://schemas.openxmlformats.org/officeDocument/2006/relationships/image" Target="../media/image17.png"/><Relationship Id="rId10" Type="http://schemas.openxmlformats.org/officeDocument/2006/relationships/image" Target="../media/image12.png"/><Relationship Id="rId4" Type="http://schemas.openxmlformats.org/officeDocument/2006/relationships/image" Target="../media/image6.jpeg"/><Relationship Id="rId9" Type="http://schemas.openxmlformats.org/officeDocument/2006/relationships/image" Target="../media/image11.jpeg"/><Relationship Id="rId14" Type="http://schemas.openxmlformats.org/officeDocument/2006/relationships/image" Target="../media/image16.JP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slideMaster" Target="../slideMasters/slideMaster1.xml"/><Relationship Id="rId1" Type="http://schemas.openxmlformats.org/officeDocument/2006/relationships/customXml" Target="../../customXml/item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slideMaster" Target="../slideMasters/slideMaster1.xml"/><Relationship Id="rId1" Type="http://schemas.openxmlformats.org/officeDocument/2006/relationships/customXml" Target="../../customXml/item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bg>
      <p:bgPr>
        <a:solidFill>
          <a:srgbClr val="6721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" y="5825335"/>
            <a:ext cx="2647213" cy="1186652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8826383" y="6157051"/>
            <a:ext cx="30316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sz="1800" b="1" dirty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4" y="2335152"/>
            <a:ext cx="12434887" cy="2123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19" rIns="91440" bIns="45719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37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660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.NET Conference 2016</a:t>
            </a:r>
          </a:p>
          <a:p>
            <a:pPr marL="0" marR="0" lvl="0" indent="0" algn="ctr" defTabSz="91437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6600" i="0" u="none" strike="noStrike" kern="1200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Spain</a:t>
            </a:r>
          </a:p>
        </p:txBody>
      </p:sp>
    </p:spTree>
    <p:extLst>
      <p:ext uri="{BB962C8B-B14F-4D97-AF65-F5344CB8AC3E}">
        <p14:creationId xmlns:p14="http://schemas.microsoft.com/office/powerpoint/2010/main" val="1952510109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(blue)">
    <p:bg>
      <p:bgPr>
        <a:solidFill>
          <a:srgbClr val="6721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74607" y="1212859"/>
            <a:ext cx="11885683" cy="2092881"/>
          </a:xfrm>
        </p:spPr>
        <p:txBody>
          <a:bodyPr>
            <a:spAutoFit/>
          </a:bodyPr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  <a:lvl2pPr marL="342826" indent="0">
              <a:buNone/>
              <a:defRPr>
                <a:solidFill>
                  <a:schemeClr val="bg1"/>
                </a:solidFill>
              </a:defRPr>
            </a:lvl2pPr>
            <a:lvl3pPr marL="571376" indent="0">
              <a:buNone/>
              <a:defRPr>
                <a:solidFill>
                  <a:schemeClr val="bg1"/>
                </a:solidFill>
              </a:defRPr>
            </a:lvl3pPr>
            <a:lvl4pPr marL="799927" indent="0">
              <a:buNone/>
              <a:defRPr>
                <a:solidFill>
                  <a:schemeClr val="bg1"/>
                </a:solidFill>
              </a:defRPr>
            </a:lvl4pPr>
            <a:lvl5pPr marL="102847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Section1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8826383" y="6157051"/>
            <a:ext cx="30316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sz="1800" b="1" dirty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6482509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74607" y="1212859"/>
            <a:ext cx="11885683" cy="2092881"/>
          </a:xfrm>
        </p:spPr>
        <p:txBody>
          <a:bodyPr>
            <a:spAutoFit/>
          </a:bodyPr>
          <a:lstStyle>
            <a:lvl1pPr marL="0" indent="0">
              <a:buNone/>
              <a:defRPr baseline="0">
                <a:solidFill>
                  <a:srgbClr val="67217A"/>
                </a:solidFill>
              </a:defRPr>
            </a:lvl1pPr>
            <a:lvl2pPr marL="342826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4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571376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799927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8477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lang="en-US" sz="4800" b="0" kern="1200" cap="none" spc="-103" baseline="0" dirty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Section1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8826383" y="6157051"/>
            <a:ext cx="30316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>
                <a:solidFill>
                  <a:srgbClr val="67217A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sz="1800" b="1" dirty="0">
              <a:solidFill>
                <a:srgbClr val="67217A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7270609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 defTabSz="93271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3" baseline="0" dirty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76972" y="1363662"/>
            <a:ext cx="5485698" cy="196964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599">
                <a:solidFill>
                  <a:srgbClr val="67217A"/>
                </a:solidFill>
              </a:defRPr>
            </a:lvl1pPr>
            <a:lvl2pPr marL="0" indent="0">
              <a:buNone/>
              <a:defRPr sz="2000"/>
            </a:lvl2pPr>
            <a:lvl3pPr marL="231725" indent="0">
              <a:buNone/>
              <a:tabLst/>
              <a:defRPr sz="2000"/>
            </a:lvl3pPr>
            <a:lvl4pPr marL="460275" indent="0">
              <a:buNone/>
              <a:defRPr/>
            </a:lvl4pPr>
            <a:lvl5pPr marL="685652" indent="0">
              <a:buNone/>
              <a:tabLst/>
              <a:defRPr/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6676954" y="1363662"/>
            <a:ext cx="5485698" cy="196964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599">
                <a:solidFill>
                  <a:srgbClr val="67217A"/>
                </a:solidFill>
              </a:defRPr>
            </a:lvl1pPr>
            <a:lvl2pPr marL="0" indent="0">
              <a:buNone/>
              <a:defRPr sz="2000"/>
            </a:lvl2pPr>
            <a:lvl3pPr marL="231725" indent="0">
              <a:buNone/>
              <a:tabLst/>
              <a:defRPr sz="2000"/>
            </a:lvl3pPr>
            <a:lvl4pPr marL="460275" indent="0">
              <a:buNone/>
              <a:defRPr/>
            </a:lvl4pPr>
            <a:lvl5pPr marL="685652" indent="0">
              <a:buNone/>
              <a:tabLst/>
              <a:defRPr/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8826383" y="6157051"/>
            <a:ext cx="30316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>
                <a:solidFill>
                  <a:srgbClr val="67217A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sz="1800" b="1" dirty="0">
              <a:solidFill>
                <a:srgbClr val="67217A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0834477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74606" y="1212855"/>
            <a:ext cx="11885683" cy="1534779"/>
          </a:xfrm>
        </p:spPr>
        <p:txBody>
          <a:bodyPr>
            <a:spAutoFit/>
          </a:bodyPr>
          <a:lstStyle>
            <a:lvl1pPr>
              <a:defRPr lang="en-US" sz="2400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1pPr>
            <a:lvl2pPr marL="584185" indent="-241294">
              <a:defRPr lang="en-US" sz="2400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2pPr>
            <a:lvl3pPr marL="571427" indent="-342891">
              <a:defRPr lang="en-US" sz="2400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3pPr>
            <a:lvl4pPr>
              <a:defRPr sz="2000"/>
            </a:lvl4pPr>
            <a:lvl5pPr>
              <a:defRPr sz="2000"/>
            </a:lvl5pPr>
          </a:lstStyle>
          <a:p>
            <a:pPr marL="0" lvl="0" indent="0" algn="l" defTabSz="914144" rtl="0" eaLnBrk="1" latinLnBrk="0" hangingPunct="1">
              <a:spcBef>
                <a:spcPct val="20000"/>
              </a:spcBef>
              <a:spcAft>
                <a:spcPts val="816"/>
              </a:spcAft>
              <a:buFont typeface="Arial" pitchFamily="34" charset="0"/>
              <a:buNone/>
            </a:pPr>
            <a:r>
              <a:rPr lang="en-US" dirty="0"/>
              <a:t>First level</a:t>
            </a:r>
          </a:p>
          <a:p>
            <a:pPr marL="0" lvl="1" indent="0" algn="l" defTabSz="914144" rtl="0" eaLnBrk="1" latinLnBrk="0" hangingPunct="1">
              <a:spcBef>
                <a:spcPct val="20000"/>
              </a:spcBef>
              <a:spcAft>
                <a:spcPts val="816"/>
              </a:spcAft>
              <a:buFont typeface="Arial" pitchFamily="34" charset="0"/>
              <a:buNone/>
            </a:pPr>
            <a:r>
              <a:rPr lang="en-US" dirty="0"/>
              <a:t>Second level</a:t>
            </a:r>
          </a:p>
          <a:p>
            <a:pPr marL="0" lvl="2" indent="0" algn="l" defTabSz="914144" rtl="0" eaLnBrk="1" latinLnBrk="0" hangingPunct="1">
              <a:spcBef>
                <a:spcPct val="20000"/>
              </a:spcBef>
              <a:spcAft>
                <a:spcPts val="816"/>
              </a:spcAft>
              <a:buFont typeface="Arial" pitchFamily="34" charset="0"/>
              <a:buNone/>
            </a:pPr>
            <a:r>
              <a:rPr lang="en-US" dirty="0"/>
              <a:t>Third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en-US" dirty="0"/>
              <a:t>Code section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8826383" y="6157051"/>
            <a:ext cx="30316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>
                <a:solidFill>
                  <a:srgbClr val="67217A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sz="1800" b="1" dirty="0">
              <a:solidFill>
                <a:srgbClr val="67217A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7936825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">
    <p:bg>
      <p:bgPr>
        <a:solidFill>
          <a:srgbClr val="6721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7557205" y="4928841"/>
            <a:ext cx="4501423" cy="473422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24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Evaluation URL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4" hasCustomPrompt="1"/>
          </p:nvPr>
        </p:nvSpPr>
        <p:spPr>
          <a:xfrm>
            <a:off x="8046014" y="1236304"/>
            <a:ext cx="3523801" cy="3520440"/>
          </a:xfr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s-ES" dirty="0"/>
              <a:t>QR </a:t>
            </a:r>
            <a:r>
              <a:rPr lang="es-ES" dirty="0" err="1"/>
              <a:t>Code</a:t>
            </a:r>
            <a:endParaRPr lang="es-ES" dirty="0"/>
          </a:p>
        </p:txBody>
      </p:sp>
      <p:sp>
        <p:nvSpPr>
          <p:cNvPr id="6" name="Title 1"/>
          <p:cNvSpPr txBox="1">
            <a:spLocks/>
          </p:cNvSpPr>
          <p:nvPr userDrawn="1"/>
        </p:nvSpPr>
        <p:spPr>
          <a:xfrm>
            <a:off x="274669" y="2142849"/>
            <a:ext cx="7009440" cy="885751"/>
          </a:xfrm>
          <a:prstGeom prst="rect">
            <a:avLst/>
          </a:prstGeom>
          <a:noFill/>
        </p:spPr>
        <p:txBody>
          <a:bodyPr vert="horz" wrap="square" lIns="146304" tIns="91440" rIns="146304" bIns="91440" rtlCol="0" anchor="t" anchorCtr="0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00" baseline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8800" dirty="0"/>
              <a:t>Q&amp;A</a:t>
            </a:r>
            <a:endParaRPr lang="es-ES" sz="8800" dirty="0"/>
          </a:p>
        </p:txBody>
      </p:sp>
      <p:sp>
        <p:nvSpPr>
          <p:cNvPr id="7" name="Rectangle 6"/>
          <p:cNvSpPr/>
          <p:nvPr userDrawn="1"/>
        </p:nvSpPr>
        <p:spPr>
          <a:xfrm>
            <a:off x="8826383" y="6157051"/>
            <a:ext cx="30316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sz="1800" b="1" dirty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9311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406" userDrawn="1">
          <p15:clr>
            <a:srgbClr val="C35EA4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">
    <p:bg>
      <p:bgPr>
        <a:solidFill>
          <a:srgbClr val="6721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71" y="3981818"/>
            <a:ext cx="7009440" cy="1191844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>
              <a:spcBef>
                <a:spcPts val="0"/>
              </a:spcBef>
              <a:buNone/>
              <a:defRPr sz="24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  <a:p>
            <a:pPr lvl="0"/>
            <a:r>
              <a:rPr lang="en-US" dirty="0"/>
              <a:t>Role</a:t>
            </a:r>
          </a:p>
          <a:p>
            <a:pPr lvl="0"/>
            <a:r>
              <a:rPr lang="en-US" dirty="0"/>
              <a:t>Contact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" y="5825335"/>
            <a:ext cx="2647213" cy="1186652"/>
          </a:xfrm>
          <a:prstGeom prst="rect">
            <a:avLst/>
          </a:prstGeom>
        </p:spPr>
      </p:pic>
      <p:sp>
        <p:nvSpPr>
          <p:cNvPr id="11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7557205" y="4928841"/>
            <a:ext cx="4501423" cy="473422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24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Evaluation URL</a:t>
            </a:r>
          </a:p>
        </p:txBody>
      </p:sp>
      <p:sp>
        <p:nvSpPr>
          <p:cNvPr id="13" name="Title 1"/>
          <p:cNvSpPr txBox="1">
            <a:spLocks/>
          </p:cNvSpPr>
          <p:nvPr userDrawn="1"/>
        </p:nvSpPr>
        <p:spPr>
          <a:xfrm>
            <a:off x="274670" y="2998438"/>
            <a:ext cx="7009440" cy="983389"/>
          </a:xfrm>
          <a:prstGeom prst="rect">
            <a:avLst/>
          </a:prstGeom>
          <a:noFill/>
        </p:spPr>
        <p:txBody>
          <a:bodyPr vert="horz" wrap="square" lIns="146304" tIns="91440" rIns="146304" bIns="91440" rtlCol="0" anchor="t" anchorCtr="0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00" baseline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s-ES" sz="2800" dirty="0" err="1" smtClean="0"/>
              <a:t>Please</a:t>
            </a:r>
            <a:r>
              <a:rPr lang="es-ES" sz="2800" dirty="0" smtClean="0"/>
              <a:t>,</a:t>
            </a:r>
            <a:r>
              <a:rPr lang="es-ES" sz="2800" baseline="0" dirty="0" smtClean="0"/>
              <a:t> </a:t>
            </a:r>
            <a:r>
              <a:rPr lang="es-ES" sz="2800" baseline="0" dirty="0" err="1" smtClean="0"/>
              <a:t>d</a:t>
            </a:r>
            <a:r>
              <a:rPr lang="es-ES" sz="2800" dirty="0" err="1" smtClean="0"/>
              <a:t>on’t</a:t>
            </a:r>
            <a:r>
              <a:rPr lang="es-ES" sz="2800" dirty="0" smtClean="0"/>
              <a:t> </a:t>
            </a:r>
            <a:r>
              <a:rPr lang="es-ES" sz="2800" dirty="0" err="1" smtClean="0"/>
              <a:t>forget</a:t>
            </a:r>
            <a:r>
              <a:rPr lang="es-ES" sz="2800" dirty="0" smtClean="0"/>
              <a:t> </a:t>
            </a:r>
            <a:r>
              <a:rPr lang="es-ES" sz="2800" dirty="0" err="1" smtClean="0"/>
              <a:t>the</a:t>
            </a:r>
            <a:r>
              <a:rPr lang="es-ES" sz="2800" dirty="0" smtClean="0"/>
              <a:t> </a:t>
            </a:r>
            <a:r>
              <a:rPr lang="es-ES" sz="2800" dirty="0" err="1" smtClean="0"/>
              <a:t>survey</a:t>
            </a:r>
            <a:r>
              <a:rPr lang="es-ES" sz="2800" dirty="0" smtClean="0"/>
              <a:t> </a:t>
            </a:r>
            <a:r>
              <a:rPr lang="es-ES" sz="2800" dirty="0" smtClean="0">
                <a:sym typeface="Wingdings"/>
              </a:rPr>
              <a:t></a:t>
            </a:r>
            <a:endParaRPr lang="es-ES" sz="2800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>
          <a:xfrm>
            <a:off x="8046014" y="1236304"/>
            <a:ext cx="3523801" cy="3520440"/>
          </a:xfr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s-ES" dirty="0"/>
              <a:t>QR </a:t>
            </a:r>
            <a:r>
              <a:rPr lang="es-ES" dirty="0" err="1"/>
              <a:t>Code</a:t>
            </a:r>
            <a:endParaRPr lang="es-ES" dirty="0"/>
          </a:p>
        </p:txBody>
      </p:sp>
      <p:sp>
        <p:nvSpPr>
          <p:cNvPr id="12" name="Title 1"/>
          <p:cNvSpPr txBox="1">
            <a:spLocks/>
          </p:cNvSpPr>
          <p:nvPr userDrawn="1"/>
        </p:nvSpPr>
        <p:spPr>
          <a:xfrm>
            <a:off x="274669" y="2142849"/>
            <a:ext cx="7009440" cy="885751"/>
          </a:xfrm>
          <a:prstGeom prst="rect">
            <a:avLst/>
          </a:prstGeom>
          <a:noFill/>
        </p:spPr>
        <p:txBody>
          <a:bodyPr vert="horz" wrap="square" lIns="146304" tIns="91440" rIns="146304" bIns="91440" rtlCol="0" anchor="t" anchorCtr="0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00" baseline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5400" dirty="0" smtClean="0"/>
              <a:t>Thanks</a:t>
            </a:r>
            <a:r>
              <a:rPr lang="en-US" sz="5400" dirty="0"/>
              <a:t>!</a:t>
            </a:r>
            <a:endParaRPr lang="es-ES" sz="5400" dirty="0"/>
          </a:p>
        </p:txBody>
      </p:sp>
      <p:sp>
        <p:nvSpPr>
          <p:cNvPr id="9" name="Rectangle 8"/>
          <p:cNvSpPr/>
          <p:nvPr userDrawn="1"/>
        </p:nvSpPr>
        <p:spPr>
          <a:xfrm>
            <a:off x="8826383" y="6157051"/>
            <a:ext cx="30316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sz="1800" b="1" dirty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6764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406" userDrawn="1">
          <p15:clr>
            <a:srgbClr val="C35EA4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04" y="6294485"/>
            <a:ext cx="11885682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67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2015 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172" y="3147130"/>
            <a:ext cx="3291420" cy="701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92407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383196" y="1668463"/>
            <a:ext cx="8777090" cy="5029200"/>
          </a:xfrm>
        </p:spPr>
        <p:txBody>
          <a:bodyPr wrap="square">
            <a:noAutofit/>
          </a:bodyPr>
          <a:lstStyle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83113" y="1668463"/>
            <a:ext cx="2742850" cy="5029200"/>
          </a:xfrm>
        </p:spPr>
        <p:txBody>
          <a:bodyPr>
            <a:noAutofit/>
          </a:bodyPr>
          <a:lstStyle>
            <a:lvl1pPr marL="0" indent="0">
              <a:buNone/>
              <a:defRPr kumimoji="0" lang="en-US" sz="2400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100000">
                      <a:srgbClr val="000000">
                        <a:lumMod val="75000"/>
                        <a:lumOff val="25000"/>
                      </a:srgbClr>
                    </a:gs>
                    <a:gs pos="0">
                      <a:srgbClr val="000000">
                        <a:lumMod val="75000"/>
                        <a:lumOff val="2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914144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92484346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8891" y="2125663"/>
            <a:ext cx="10057115" cy="1828800"/>
          </a:xfrm>
        </p:spPr>
        <p:txBody>
          <a:bodyPr/>
          <a:lstStyle>
            <a:lvl1pPr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1748254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83113" y="1668463"/>
            <a:ext cx="2742850" cy="5029200"/>
          </a:xfrm>
        </p:spPr>
        <p:txBody>
          <a:bodyPr>
            <a:noAutofit/>
          </a:bodyPr>
          <a:lstStyle>
            <a:lvl1pPr marL="342891" indent="-342891">
              <a:buNone/>
              <a:defRPr kumimoji="0" lang="en-US" sz="2400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100000">
                      <a:srgbClr val="000000">
                        <a:lumMod val="75000"/>
                        <a:lumOff val="25000"/>
                      </a:srgbClr>
                    </a:gs>
                    <a:gs pos="0">
                      <a:srgbClr val="000000">
                        <a:lumMod val="75000"/>
                        <a:lumOff val="2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914144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81390374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">
    <p:bg>
      <p:bgPr>
        <a:solidFill>
          <a:srgbClr val="6721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71" y="3981818"/>
            <a:ext cx="7009440" cy="1191844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>
              <a:spcBef>
                <a:spcPts val="0"/>
              </a:spcBef>
              <a:buNone/>
              <a:defRPr sz="24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  <a:p>
            <a:pPr lvl="0"/>
            <a:r>
              <a:rPr lang="en-US" dirty="0"/>
              <a:t>Role</a:t>
            </a:r>
          </a:p>
          <a:p>
            <a:pPr lvl="0"/>
            <a:r>
              <a:rPr lang="en-US" dirty="0"/>
              <a:t>Contact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671" y="2117165"/>
            <a:ext cx="7009440" cy="1837298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" y="5825335"/>
            <a:ext cx="2647213" cy="1186652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8826383" y="6157051"/>
            <a:ext cx="30316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sz="1800" b="1" dirty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07918" y="677862"/>
            <a:ext cx="4650126" cy="5276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411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406" userDrawn="1">
          <p15:clr>
            <a:srgbClr val="C35EA4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Shape &amp; 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846023" y="3040063"/>
            <a:ext cx="7314270" cy="914400"/>
          </a:xfrm>
        </p:spPr>
        <p:txBody>
          <a:bodyPr wrap="square" lIns="182880" tIns="146304" rIns="182880" bIns="146304" anchor="ctr">
            <a:no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spcAft>
                <a:spcPts val="1632"/>
              </a:spcAft>
              <a:buNone/>
              <a:defRPr lang="en-US" sz="3600" kern="1200" dirty="0" smtClean="0">
                <a:gradFill>
                  <a:gsLst>
                    <a:gs pos="28302">
                      <a:schemeClr val="tx1">
                        <a:lumMod val="75000"/>
                        <a:lumOff val="25000"/>
                      </a:schemeClr>
                    </a:gs>
                    <a:gs pos="67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>
              <a:lnSpc>
                <a:spcPct val="100000"/>
              </a:lnSpc>
              <a:spcBef>
                <a:spcPts val="816"/>
              </a:spcBef>
              <a:defRPr sz="1900">
                <a:solidFill>
                  <a:srgbClr val="FFFFFF"/>
                </a:solidFill>
              </a:defRPr>
            </a:lvl2pPr>
            <a:lvl3pPr>
              <a:lnSpc>
                <a:spcPct val="100000"/>
              </a:lnSpc>
              <a:spcBef>
                <a:spcPts val="816"/>
              </a:spcBef>
              <a:defRPr sz="1900">
                <a:solidFill>
                  <a:srgbClr val="FFFFFF"/>
                </a:solidFill>
              </a:defRPr>
            </a:lvl3pPr>
            <a:lvl4pPr>
              <a:lnSpc>
                <a:spcPct val="100000"/>
              </a:lnSpc>
              <a:spcBef>
                <a:spcPts val="816"/>
              </a:spcBef>
              <a:defRPr sz="1900">
                <a:solidFill>
                  <a:srgbClr val="FFFFFF"/>
                </a:solidFill>
              </a:defRPr>
            </a:lvl4pPr>
            <a:lvl5pPr>
              <a:lnSpc>
                <a:spcPct val="100000"/>
              </a:lnSpc>
              <a:spcBef>
                <a:spcPts val="816"/>
              </a:spcBef>
              <a:defRPr sz="1900">
                <a:solidFill>
                  <a:srgbClr val="FFFFFF"/>
                </a:solidFill>
              </a:defRPr>
            </a:lvl5pPr>
          </a:lstStyle>
          <a:p>
            <a:pPr marL="0" lvl="0" indent="0" algn="l" defTabSz="914144" rtl="0" eaLnBrk="1" latinLnBrk="0" hangingPunct="1">
              <a:spcBef>
                <a:spcPct val="2000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274608" y="1537563"/>
            <a:ext cx="3931439" cy="3919398"/>
          </a:xfrm>
          <a:custGeom>
            <a:avLst/>
            <a:gdLst>
              <a:gd name="connsiteX0" fmla="*/ 0 w 2431552"/>
              <a:gd name="connsiteY0" fmla="*/ 0 h 576072"/>
              <a:gd name="connsiteX1" fmla="*/ 2431552 w 2431552"/>
              <a:gd name="connsiteY1" fmla="*/ 0 h 576072"/>
              <a:gd name="connsiteX2" fmla="*/ 2431552 w 2431552"/>
              <a:gd name="connsiteY2" fmla="*/ 576072 h 576072"/>
              <a:gd name="connsiteX3" fmla="*/ 0 w 2431552"/>
              <a:gd name="connsiteY3" fmla="*/ 576072 h 576072"/>
              <a:gd name="connsiteX4" fmla="*/ 0 w 2431552"/>
              <a:gd name="connsiteY4" fmla="*/ 0 h 576072"/>
              <a:gd name="connsiteX0" fmla="*/ 0 w 2610228"/>
              <a:gd name="connsiteY0" fmla="*/ 704193 h 1280265"/>
              <a:gd name="connsiteX1" fmla="*/ 2610228 w 2610228"/>
              <a:gd name="connsiteY1" fmla="*/ 0 h 1280265"/>
              <a:gd name="connsiteX2" fmla="*/ 2431552 w 2610228"/>
              <a:gd name="connsiteY2" fmla="*/ 1280265 h 1280265"/>
              <a:gd name="connsiteX3" fmla="*/ 0 w 2610228"/>
              <a:gd name="connsiteY3" fmla="*/ 1280265 h 1280265"/>
              <a:gd name="connsiteX4" fmla="*/ 0 w 2610228"/>
              <a:gd name="connsiteY4" fmla="*/ 704193 h 1280265"/>
              <a:gd name="connsiteX0" fmla="*/ 0 w 2620739"/>
              <a:gd name="connsiteY0" fmla="*/ 704193 h 2037009"/>
              <a:gd name="connsiteX1" fmla="*/ 2610228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620739"/>
              <a:gd name="connsiteY0" fmla="*/ 483476 h 1816292"/>
              <a:gd name="connsiteX1" fmla="*/ 2389511 w 2620739"/>
              <a:gd name="connsiteY1" fmla="*/ 0 h 1816292"/>
              <a:gd name="connsiteX2" fmla="*/ 2620739 w 2620739"/>
              <a:gd name="connsiteY2" fmla="*/ 1816292 h 1816292"/>
              <a:gd name="connsiteX3" fmla="*/ 0 w 2620739"/>
              <a:gd name="connsiteY3" fmla="*/ 1059548 h 1816292"/>
              <a:gd name="connsiteX4" fmla="*/ 0 w 2620739"/>
              <a:gd name="connsiteY4" fmla="*/ 483476 h 1816292"/>
              <a:gd name="connsiteX0" fmla="*/ 0 w 2620739"/>
              <a:gd name="connsiteY0" fmla="*/ 704193 h 2037009"/>
              <a:gd name="connsiteX1" fmla="*/ 2589207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862477"/>
              <a:gd name="connsiteY0" fmla="*/ 0 h 2425892"/>
              <a:gd name="connsiteX1" fmla="*/ 2830945 w 2862477"/>
              <a:gd name="connsiteY1" fmla="*/ 388883 h 2425892"/>
              <a:gd name="connsiteX2" fmla="*/ 2862477 w 2862477"/>
              <a:gd name="connsiteY2" fmla="*/ 2425892 h 2425892"/>
              <a:gd name="connsiteX3" fmla="*/ 241738 w 2862477"/>
              <a:gd name="connsiteY3" fmla="*/ 1669148 h 2425892"/>
              <a:gd name="connsiteX4" fmla="*/ 0 w 2862477"/>
              <a:gd name="connsiteY4" fmla="*/ 0 h 2425892"/>
              <a:gd name="connsiteX0" fmla="*/ 0 w 2862477"/>
              <a:gd name="connsiteY0" fmla="*/ 0 h 2804265"/>
              <a:gd name="connsiteX1" fmla="*/ 2830945 w 2862477"/>
              <a:gd name="connsiteY1" fmla="*/ 388883 h 2804265"/>
              <a:gd name="connsiteX2" fmla="*/ 2862477 w 2862477"/>
              <a:gd name="connsiteY2" fmla="*/ 2425892 h 2804265"/>
              <a:gd name="connsiteX3" fmla="*/ 21021 w 2862477"/>
              <a:gd name="connsiteY3" fmla="*/ 2804265 h 2804265"/>
              <a:gd name="connsiteX4" fmla="*/ 0 w 2862477"/>
              <a:gd name="connsiteY4" fmla="*/ 0 h 2804265"/>
              <a:gd name="connsiteX0" fmla="*/ 0 w 2967580"/>
              <a:gd name="connsiteY0" fmla="*/ 0 h 2961920"/>
              <a:gd name="connsiteX1" fmla="*/ 2936048 w 2967580"/>
              <a:gd name="connsiteY1" fmla="*/ 546538 h 2961920"/>
              <a:gd name="connsiteX2" fmla="*/ 2967580 w 2967580"/>
              <a:gd name="connsiteY2" fmla="*/ 2583547 h 2961920"/>
              <a:gd name="connsiteX3" fmla="*/ 126124 w 2967580"/>
              <a:gd name="connsiteY3" fmla="*/ 2961920 h 2961920"/>
              <a:gd name="connsiteX4" fmla="*/ 0 w 2967580"/>
              <a:gd name="connsiteY4" fmla="*/ 0 h 2961920"/>
              <a:gd name="connsiteX0" fmla="*/ 10511 w 2841456"/>
              <a:gd name="connsiteY0" fmla="*/ 0 h 2814775"/>
              <a:gd name="connsiteX1" fmla="*/ 2809924 w 2841456"/>
              <a:gd name="connsiteY1" fmla="*/ 399393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10511 w 2845941"/>
              <a:gd name="connsiteY0" fmla="*/ 0 h 2814775"/>
              <a:gd name="connsiteX1" fmla="*/ 2842437 w 2845941"/>
              <a:gd name="connsiteY1" fmla="*/ 415742 h 2814775"/>
              <a:gd name="connsiteX2" fmla="*/ 2841456 w 2845941"/>
              <a:gd name="connsiteY2" fmla="*/ 2436402 h 2814775"/>
              <a:gd name="connsiteX3" fmla="*/ 0 w 2845941"/>
              <a:gd name="connsiteY3" fmla="*/ 2814775 h 2814775"/>
              <a:gd name="connsiteX4" fmla="*/ 10511 w 2845941"/>
              <a:gd name="connsiteY4" fmla="*/ 0 h 2814775"/>
              <a:gd name="connsiteX0" fmla="*/ 10511 w 2841456"/>
              <a:gd name="connsiteY0" fmla="*/ 0 h 2814775"/>
              <a:gd name="connsiteX1" fmla="*/ 2834309 w 2841456"/>
              <a:gd name="connsiteY1" fmla="*/ 391219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3504 w 2834449"/>
              <a:gd name="connsiteY0" fmla="*/ 0 h 2847473"/>
              <a:gd name="connsiteX1" fmla="*/ 2827302 w 2834449"/>
              <a:gd name="connsiteY1" fmla="*/ 391219 h 2847473"/>
              <a:gd name="connsiteX2" fmla="*/ 2834449 w 2834449"/>
              <a:gd name="connsiteY2" fmla="*/ 2436402 h 2847473"/>
              <a:gd name="connsiteX3" fmla="*/ 1122 w 2834449"/>
              <a:gd name="connsiteY3" fmla="*/ 2847473 h 2847473"/>
              <a:gd name="connsiteX4" fmla="*/ 3504 w 2834449"/>
              <a:gd name="connsiteY4" fmla="*/ 0 h 2847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4449" h="2847473">
                <a:moveTo>
                  <a:pt x="3504" y="0"/>
                </a:moveTo>
                <a:lnTo>
                  <a:pt x="2827302" y="391219"/>
                </a:lnTo>
                <a:cubicBezTo>
                  <a:pt x="2830806" y="1070222"/>
                  <a:pt x="2830945" y="1757399"/>
                  <a:pt x="2834449" y="2436402"/>
                </a:cubicBezTo>
                <a:lnTo>
                  <a:pt x="1122" y="2847473"/>
                </a:lnTo>
                <a:cubicBezTo>
                  <a:pt x="4626" y="1909215"/>
                  <a:pt x="0" y="938258"/>
                  <a:pt x="3504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vert="horz" wrap="square" lIns="182880" tIns="146304" rIns="182880" bIns="146304" numCol="1" anchor="ctr" anchorCtr="0" compatLnSpc="1">
            <a:prstTxWarp prst="textNoShape">
              <a:avLst/>
            </a:prstTxWarp>
            <a:noAutofit/>
          </a:bodyPr>
          <a:lstStyle>
            <a:lvl1pPr>
              <a:lnSpc>
                <a:spcPct val="95000"/>
              </a:lnSpc>
              <a:defRPr lang="en-US" sz="4000" kern="1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ＭＳ Ｐゴシック" charset="0"/>
                <a:cs typeface="Segoe UI Light"/>
              </a:defRPr>
            </a:lvl1pPr>
          </a:lstStyle>
          <a:p>
            <a:pPr marL="0" lvl="0" indent="0" algn="l" defTabSz="124323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0628718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203" userDrawn="1">
          <p15:clr>
            <a:srgbClr val="FBAE40"/>
          </p15:clr>
        </p15:guide>
        <p15:guide id="2" pos="3053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Shape &amp; Color Background w/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846023" y="3040063"/>
            <a:ext cx="7314270" cy="914400"/>
          </a:xfrm>
        </p:spPr>
        <p:txBody>
          <a:bodyPr vert="horz" wrap="square" lIns="182880" tIns="146304" rIns="182880" bIns="146304" rtlCol="0" anchor="ctr">
            <a:noAutofit/>
          </a:bodyPr>
          <a:lstStyle>
            <a:lvl1pPr marL="0" indent="0">
              <a:buNone/>
              <a:defRPr lang="en-US" sz="3600" kern="1200" dirty="0" smtClean="0">
                <a:gradFill>
                  <a:gsLst>
                    <a:gs pos="8491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914144" rtl="0" eaLnBrk="1" latinLnBrk="0" hangingPunct="1">
              <a:spcBef>
                <a:spcPct val="20000"/>
              </a:spcBef>
              <a:spcAft>
                <a:spcPts val="1632"/>
              </a:spcAft>
            </a:pPr>
            <a:r>
              <a:rPr lang="en-US"/>
              <a:t>Edit Master text styles</a:t>
            </a:r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274606" y="296864"/>
            <a:ext cx="11885682" cy="914400"/>
          </a:xfrm>
        </p:spPr>
        <p:txBody>
          <a:bodyPr vert="horz" lIns="182880" tIns="146304" rIns="182880" bIns="146304" rtlCol="0" anchor="t">
            <a:noAutofit/>
          </a:bodyPr>
          <a:lstStyle>
            <a:lvl1pPr marL="0" indent="0" algn="l" defTabSz="93271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3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dirty="0"/>
              <a:t>Click to edit master text styles</a:t>
            </a:r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274608" y="1537564"/>
            <a:ext cx="3931439" cy="3919398"/>
          </a:xfrm>
          <a:custGeom>
            <a:avLst/>
            <a:gdLst>
              <a:gd name="connsiteX0" fmla="*/ 0 w 2431552"/>
              <a:gd name="connsiteY0" fmla="*/ 0 h 576072"/>
              <a:gd name="connsiteX1" fmla="*/ 2431552 w 2431552"/>
              <a:gd name="connsiteY1" fmla="*/ 0 h 576072"/>
              <a:gd name="connsiteX2" fmla="*/ 2431552 w 2431552"/>
              <a:gd name="connsiteY2" fmla="*/ 576072 h 576072"/>
              <a:gd name="connsiteX3" fmla="*/ 0 w 2431552"/>
              <a:gd name="connsiteY3" fmla="*/ 576072 h 576072"/>
              <a:gd name="connsiteX4" fmla="*/ 0 w 2431552"/>
              <a:gd name="connsiteY4" fmla="*/ 0 h 576072"/>
              <a:gd name="connsiteX0" fmla="*/ 0 w 2610228"/>
              <a:gd name="connsiteY0" fmla="*/ 704193 h 1280265"/>
              <a:gd name="connsiteX1" fmla="*/ 2610228 w 2610228"/>
              <a:gd name="connsiteY1" fmla="*/ 0 h 1280265"/>
              <a:gd name="connsiteX2" fmla="*/ 2431552 w 2610228"/>
              <a:gd name="connsiteY2" fmla="*/ 1280265 h 1280265"/>
              <a:gd name="connsiteX3" fmla="*/ 0 w 2610228"/>
              <a:gd name="connsiteY3" fmla="*/ 1280265 h 1280265"/>
              <a:gd name="connsiteX4" fmla="*/ 0 w 2610228"/>
              <a:gd name="connsiteY4" fmla="*/ 704193 h 1280265"/>
              <a:gd name="connsiteX0" fmla="*/ 0 w 2620739"/>
              <a:gd name="connsiteY0" fmla="*/ 704193 h 2037009"/>
              <a:gd name="connsiteX1" fmla="*/ 2610228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620739"/>
              <a:gd name="connsiteY0" fmla="*/ 483476 h 1816292"/>
              <a:gd name="connsiteX1" fmla="*/ 2389511 w 2620739"/>
              <a:gd name="connsiteY1" fmla="*/ 0 h 1816292"/>
              <a:gd name="connsiteX2" fmla="*/ 2620739 w 2620739"/>
              <a:gd name="connsiteY2" fmla="*/ 1816292 h 1816292"/>
              <a:gd name="connsiteX3" fmla="*/ 0 w 2620739"/>
              <a:gd name="connsiteY3" fmla="*/ 1059548 h 1816292"/>
              <a:gd name="connsiteX4" fmla="*/ 0 w 2620739"/>
              <a:gd name="connsiteY4" fmla="*/ 483476 h 1816292"/>
              <a:gd name="connsiteX0" fmla="*/ 0 w 2620739"/>
              <a:gd name="connsiteY0" fmla="*/ 704193 h 2037009"/>
              <a:gd name="connsiteX1" fmla="*/ 2589207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862477"/>
              <a:gd name="connsiteY0" fmla="*/ 0 h 2425892"/>
              <a:gd name="connsiteX1" fmla="*/ 2830945 w 2862477"/>
              <a:gd name="connsiteY1" fmla="*/ 388883 h 2425892"/>
              <a:gd name="connsiteX2" fmla="*/ 2862477 w 2862477"/>
              <a:gd name="connsiteY2" fmla="*/ 2425892 h 2425892"/>
              <a:gd name="connsiteX3" fmla="*/ 241738 w 2862477"/>
              <a:gd name="connsiteY3" fmla="*/ 1669148 h 2425892"/>
              <a:gd name="connsiteX4" fmla="*/ 0 w 2862477"/>
              <a:gd name="connsiteY4" fmla="*/ 0 h 2425892"/>
              <a:gd name="connsiteX0" fmla="*/ 0 w 2862477"/>
              <a:gd name="connsiteY0" fmla="*/ 0 h 2804265"/>
              <a:gd name="connsiteX1" fmla="*/ 2830945 w 2862477"/>
              <a:gd name="connsiteY1" fmla="*/ 388883 h 2804265"/>
              <a:gd name="connsiteX2" fmla="*/ 2862477 w 2862477"/>
              <a:gd name="connsiteY2" fmla="*/ 2425892 h 2804265"/>
              <a:gd name="connsiteX3" fmla="*/ 21021 w 2862477"/>
              <a:gd name="connsiteY3" fmla="*/ 2804265 h 2804265"/>
              <a:gd name="connsiteX4" fmla="*/ 0 w 2862477"/>
              <a:gd name="connsiteY4" fmla="*/ 0 h 2804265"/>
              <a:gd name="connsiteX0" fmla="*/ 0 w 2967580"/>
              <a:gd name="connsiteY0" fmla="*/ 0 h 2961920"/>
              <a:gd name="connsiteX1" fmla="*/ 2936048 w 2967580"/>
              <a:gd name="connsiteY1" fmla="*/ 546538 h 2961920"/>
              <a:gd name="connsiteX2" fmla="*/ 2967580 w 2967580"/>
              <a:gd name="connsiteY2" fmla="*/ 2583547 h 2961920"/>
              <a:gd name="connsiteX3" fmla="*/ 126124 w 2967580"/>
              <a:gd name="connsiteY3" fmla="*/ 2961920 h 2961920"/>
              <a:gd name="connsiteX4" fmla="*/ 0 w 2967580"/>
              <a:gd name="connsiteY4" fmla="*/ 0 h 2961920"/>
              <a:gd name="connsiteX0" fmla="*/ 10511 w 2841456"/>
              <a:gd name="connsiteY0" fmla="*/ 0 h 2814775"/>
              <a:gd name="connsiteX1" fmla="*/ 2809924 w 2841456"/>
              <a:gd name="connsiteY1" fmla="*/ 399393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10511 w 2845941"/>
              <a:gd name="connsiteY0" fmla="*/ 0 h 2814775"/>
              <a:gd name="connsiteX1" fmla="*/ 2842437 w 2845941"/>
              <a:gd name="connsiteY1" fmla="*/ 415742 h 2814775"/>
              <a:gd name="connsiteX2" fmla="*/ 2841456 w 2845941"/>
              <a:gd name="connsiteY2" fmla="*/ 2436402 h 2814775"/>
              <a:gd name="connsiteX3" fmla="*/ 0 w 2845941"/>
              <a:gd name="connsiteY3" fmla="*/ 2814775 h 2814775"/>
              <a:gd name="connsiteX4" fmla="*/ 10511 w 2845941"/>
              <a:gd name="connsiteY4" fmla="*/ 0 h 2814775"/>
              <a:gd name="connsiteX0" fmla="*/ 10511 w 2841456"/>
              <a:gd name="connsiteY0" fmla="*/ 0 h 2814775"/>
              <a:gd name="connsiteX1" fmla="*/ 2834309 w 2841456"/>
              <a:gd name="connsiteY1" fmla="*/ 391219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3504 w 2834449"/>
              <a:gd name="connsiteY0" fmla="*/ 0 h 2847473"/>
              <a:gd name="connsiteX1" fmla="*/ 2827302 w 2834449"/>
              <a:gd name="connsiteY1" fmla="*/ 391219 h 2847473"/>
              <a:gd name="connsiteX2" fmla="*/ 2834449 w 2834449"/>
              <a:gd name="connsiteY2" fmla="*/ 2436402 h 2847473"/>
              <a:gd name="connsiteX3" fmla="*/ 1122 w 2834449"/>
              <a:gd name="connsiteY3" fmla="*/ 2847473 h 2847473"/>
              <a:gd name="connsiteX4" fmla="*/ 3504 w 2834449"/>
              <a:gd name="connsiteY4" fmla="*/ 0 h 2847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4449" h="2847473">
                <a:moveTo>
                  <a:pt x="3504" y="0"/>
                </a:moveTo>
                <a:lnTo>
                  <a:pt x="2827302" y="391219"/>
                </a:lnTo>
                <a:cubicBezTo>
                  <a:pt x="2830806" y="1070222"/>
                  <a:pt x="2830945" y="1757399"/>
                  <a:pt x="2834449" y="2436402"/>
                </a:cubicBezTo>
                <a:lnTo>
                  <a:pt x="1122" y="2847473"/>
                </a:lnTo>
                <a:cubicBezTo>
                  <a:pt x="4626" y="1909215"/>
                  <a:pt x="0" y="938258"/>
                  <a:pt x="3504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vert="horz" wrap="square" lIns="182880" tIns="146304" rIns="182880" bIns="146304" numCol="1" anchor="ctr" anchorCtr="0" compatLnSpc="1">
            <a:prstTxWarp prst="textNoShape">
              <a:avLst/>
            </a:prstTxWarp>
            <a:noAutofit/>
          </a:bodyPr>
          <a:lstStyle>
            <a:lvl1pPr>
              <a:lnSpc>
                <a:spcPct val="95000"/>
              </a:lnSpc>
              <a:defRPr lang="en-US" sz="4000" kern="1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ＭＳ Ｐゴシック" charset="0"/>
                <a:cs typeface="Segoe UI Light"/>
              </a:defRPr>
            </a:lvl1pPr>
          </a:lstStyle>
          <a:p>
            <a:pPr marL="0" lvl="0" indent="0" algn="l" defTabSz="124323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7928033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203" userDrawn="1">
          <p15:clr>
            <a:srgbClr val="FBAE40"/>
          </p15:clr>
        </p15:guide>
        <p15:guide id="2" pos="3053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Shape &amp; Color Background w/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846023" y="3040063"/>
            <a:ext cx="7314270" cy="914400"/>
          </a:xfrm>
        </p:spPr>
        <p:txBody>
          <a:bodyPr vert="horz" wrap="square" lIns="182880" tIns="146304" rIns="182880" bIns="146304" rtlCol="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3600" kern="1200" dirty="0" smtClean="0">
                <a:gradFill>
                  <a:gsLst>
                    <a:gs pos="1299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914144" rtl="0" eaLnBrk="1" latinLnBrk="0" hangingPunct="1">
              <a:spcBef>
                <a:spcPct val="2000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7" name="Picture Placeholder 12"/>
          <p:cNvSpPr>
            <a:spLocks noGrp="1"/>
          </p:cNvSpPr>
          <p:nvPr>
            <p:ph type="pic" sz="quarter" idx="16"/>
          </p:nvPr>
        </p:nvSpPr>
        <p:spPr>
          <a:xfrm>
            <a:off x="274604" y="1535875"/>
            <a:ext cx="3931418" cy="3922776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58" h="10000">
                <a:moveTo>
                  <a:pt x="9" y="0"/>
                </a:moveTo>
                <a:lnTo>
                  <a:pt x="10057" y="1452"/>
                </a:lnTo>
                <a:cubicBezTo>
                  <a:pt x="10063" y="3834"/>
                  <a:pt x="10048" y="6197"/>
                  <a:pt x="10054" y="8579"/>
                </a:cubicBezTo>
                <a:lnTo>
                  <a:pt x="0" y="10000"/>
                </a:lnTo>
                <a:cubicBezTo>
                  <a:pt x="6" y="6667"/>
                  <a:pt x="3" y="3333"/>
                  <a:pt x="9" y="0"/>
                </a:cubicBezTo>
                <a:close/>
              </a:path>
            </a:pathLst>
          </a:custGeom>
        </p:spPr>
        <p:txBody>
          <a:bodyPr lIns="182880" tIns="146304" rIns="182880" bIns="146304" anchor="ctr" anchorCtr="1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none" lIns="182880" tIns="146304" rIns="182880" bIns="146304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287442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203" userDrawn="1">
          <p15:clr>
            <a:srgbClr val="FBAE40"/>
          </p15:clr>
        </p15:guide>
        <p15:guide id="2" pos="3053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06" y="1212855"/>
            <a:ext cx="11885683" cy="1534779"/>
          </a:xfrm>
        </p:spPr>
        <p:txBody>
          <a:bodyPr>
            <a:spAutoFit/>
          </a:bodyPr>
          <a:lstStyle>
            <a:lvl1pPr>
              <a:defRPr lang="en-US" sz="2400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1pPr>
            <a:lvl2pPr marL="584185" indent="-241294">
              <a:defRPr lang="en-US" sz="2400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2pPr>
            <a:lvl3pPr marL="571427" indent="-342891">
              <a:defRPr lang="en-US" sz="2400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3pPr>
            <a:lvl4pPr>
              <a:defRPr sz="2000"/>
            </a:lvl4pPr>
            <a:lvl5pPr>
              <a:defRPr sz="2000"/>
            </a:lvl5pPr>
          </a:lstStyle>
          <a:p>
            <a:pPr marL="0" lvl="0" indent="0" algn="l" defTabSz="914144" rtl="0" eaLnBrk="1" latinLnBrk="0" hangingPunct="1">
              <a:spcBef>
                <a:spcPct val="20000"/>
              </a:spcBef>
              <a:spcAft>
                <a:spcPts val="816"/>
              </a:spcAft>
              <a:buFont typeface="Arial" pitchFamily="34" charset="0"/>
              <a:buNone/>
            </a:pPr>
            <a:r>
              <a:rPr lang="en-US"/>
              <a:t>Edit Master text styles</a:t>
            </a:r>
          </a:p>
          <a:p>
            <a:pPr marL="0" lvl="1" indent="0" algn="l" defTabSz="914144" rtl="0" eaLnBrk="1" latinLnBrk="0" hangingPunct="1">
              <a:spcBef>
                <a:spcPct val="20000"/>
              </a:spcBef>
              <a:spcAft>
                <a:spcPts val="816"/>
              </a:spcAft>
              <a:buFont typeface="Arial" pitchFamily="34" charset="0"/>
              <a:buNone/>
            </a:pPr>
            <a:r>
              <a:rPr lang="en-US"/>
              <a:t>Second level</a:t>
            </a:r>
          </a:p>
          <a:p>
            <a:pPr marL="0" lvl="2" indent="0" algn="l" defTabSz="914144" rtl="0" eaLnBrk="1" latinLnBrk="0" hangingPunct="1">
              <a:spcBef>
                <a:spcPct val="20000"/>
              </a:spcBef>
              <a:spcAft>
                <a:spcPts val="816"/>
              </a:spcAft>
              <a:buFont typeface="Arial" pitchFamily="34" charset="0"/>
              <a:buNone/>
            </a:pPr>
            <a:r>
              <a:rPr lang="en-US"/>
              <a:t>Third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8446005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le Shapes &amp; 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2"/>
          <p:cNvSpPr>
            <a:spLocks noGrp="1"/>
          </p:cNvSpPr>
          <p:nvPr>
            <p:ph type="pic" sz="quarter" idx="17"/>
          </p:nvPr>
        </p:nvSpPr>
        <p:spPr>
          <a:xfrm>
            <a:off x="274606" y="2307518"/>
            <a:ext cx="1562995" cy="3232996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7951"/>
              <a:gd name="connsiteX1" fmla="*/ 10057 w 10057"/>
              <a:gd name="connsiteY1" fmla="*/ 1452 h 7951"/>
              <a:gd name="connsiteX2" fmla="*/ 10054 w 10057"/>
              <a:gd name="connsiteY2" fmla="*/ 5606 h 7951"/>
              <a:gd name="connsiteX3" fmla="*/ 0 w 10057"/>
              <a:gd name="connsiteY3" fmla="*/ 7951 h 7951"/>
              <a:gd name="connsiteX4" fmla="*/ 9 w 10057"/>
              <a:gd name="connsiteY4" fmla="*/ 0 h 7951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97 w 10000"/>
              <a:gd name="connsiteY2" fmla="*/ 705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2854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9" y="0"/>
                </a:moveTo>
                <a:lnTo>
                  <a:pt x="10000" y="2854"/>
                </a:lnTo>
                <a:cubicBezTo>
                  <a:pt x="9998" y="7335"/>
                  <a:pt x="9970" y="2648"/>
                  <a:pt x="9969" y="7131"/>
                </a:cubicBezTo>
                <a:cubicBezTo>
                  <a:pt x="9964" y="7082"/>
                  <a:pt x="-38" y="10005"/>
                  <a:pt x="0" y="10000"/>
                </a:cubicBezTo>
                <a:cubicBezTo>
                  <a:pt x="6" y="5808"/>
                  <a:pt x="3" y="4192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 marL="0" marR="0" indent="0" algn="l" defTabSz="1243236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10000"/>
              <a:buFont typeface="Avenir LT Pro 45 Book" charset="0"/>
              <a:buNone/>
              <a:tabLst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12"/>
          <p:cNvSpPr>
            <a:spLocks noGrp="1"/>
          </p:cNvSpPr>
          <p:nvPr>
            <p:ph type="pic" sz="quarter" idx="18"/>
          </p:nvPr>
        </p:nvSpPr>
        <p:spPr>
          <a:xfrm>
            <a:off x="4744409" y="2301240"/>
            <a:ext cx="3232492" cy="3245549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58" h="10000">
                <a:moveTo>
                  <a:pt x="9" y="0"/>
                </a:moveTo>
                <a:lnTo>
                  <a:pt x="10057" y="1452"/>
                </a:lnTo>
                <a:cubicBezTo>
                  <a:pt x="10063" y="3834"/>
                  <a:pt x="10048" y="6197"/>
                  <a:pt x="10054" y="8579"/>
                </a:cubicBezTo>
                <a:lnTo>
                  <a:pt x="0" y="10000"/>
                </a:lnTo>
                <a:cubicBezTo>
                  <a:pt x="6" y="6667"/>
                  <a:pt x="3" y="3333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>
              <a:defRPr sz="16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9" name="Picture Placeholder 12"/>
          <p:cNvSpPr>
            <a:spLocks noGrp="1"/>
          </p:cNvSpPr>
          <p:nvPr>
            <p:ph type="pic" sz="quarter" idx="19"/>
          </p:nvPr>
        </p:nvSpPr>
        <p:spPr>
          <a:xfrm>
            <a:off x="8257068" y="2302035"/>
            <a:ext cx="3903218" cy="3243962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47"/>
              <a:gd name="connsiteY0" fmla="*/ 0 h 10000"/>
              <a:gd name="connsiteX1" fmla="*/ 10046 w 10047"/>
              <a:gd name="connsiteY1" fmla="*/ 693 h 10000"/>
              <a:gd name="connsiteX2" fmla="*/ 10043 w 10047"/>
              <a:gd name="connsiteY2" fmla="*/ 9284 h 10000"/>
              <a:gd name="connsiteX3" fmla="*/ 0 w 10047"/>
              <a:gd name="connsiteY3" fmla="*/ 10000 h 10000"/>
              <a:gd name="connsiteX4" fmla="*/ 9 w 10047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47" h="10000">
                <a:moveTo>
                  <a:pt x="9" y="0"/>
                </a:moveTo>
                <a:cubicBezTo>
                  <a:pt x="-9" y="5"/>
                  <a:pt x="5027" y="346"/>
                  <a:pt x="10046" y="693"/>
                </a:cubicBezTo>
                <a:cubicBezTo>
                  <a:pt x="10052" y="3075"/>
                  <a:pt x="10037" y="6902"/>
                  <a:pt x="10043" y="9284"/>
                </a:cubicBezTo>
                <a:lnTo>
                  <a:pt x="0" y="10000"/>
                </a:lnTo>
                <a:cubicBezTo>
                  <a:pt x="6" y="6667"/>
                  <a:pt x="4" y="5000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12"/>
          <p:cNvSpPr>
            <a:spLocks noGrp="1"/>
          </p:cNvSpPr>
          <p:nvPr>
            <p:ph type="pic" sz="quarter" idx="20"/>
          </p:nvPr>
        </p:nvSpPr>
        <p:spPr>
          <a:xfrm>
            <a:off x="2117771" y="2301051"/>
            <a:ext cx="2346469" cy="3245927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7951"/>
              <a:gd name="connsiteX1" fmla="*/ 10057 w 10057"/>
              <a:gd name="connsiteY1" fmla="*/ 1452 h 7951"/>
              <a:gd name="connsiteX2" fmla="*/ 10054 w 10057"/>
              <a:gd name="connsiteY2" fmla="*/ 5606 h 7951"/>
              <a:gd name="connsiteX3" fmla="*/ 0 w 10057"/>
              <a:gd name="connsiteY3" fmla="*/ 7951 h 7951"/>
              <a:gd name="connsiteX4" fmla="*/ 9 w 10057"/>
              <a:gd name="connsiteY4" fmla="*/ 0 h 7951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97 w 10000"/>
              <a:gd name="connsiteY2" fmla="*/ 705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2854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5000"/>
              <a:gd name="connsiteY0" fmla="*/ 0 h 10000"/>
              <a:gd name="connsiteX1" fmla="*/ 15000 w 15000"/>
              <a:gd name="connsiteY1" fmla="*/ 2173 h 10000"/>
              <a:gd name="connsiteX2" fmla="*/ 9969 w 15000"/>
              <a:gd name="connsiteY2" fmla="*/ 7131 h 10000"/>
              <a:gd name="connsiteX3" fmla="*/ 0 w 15000"/>
              <a:gd name="connsiteY3" fmla="*/ 10000 h 10000"/>
              <a:gd name="connsiteX4" fmla="*/ 9 w 15000"/>
              <a:gd name="connsiteY4" fmla="*/ 0 h 10000"/>
              <a:gd name="connsiteX0" fmla="*/ 9 w 15024"/>
              <a:gd name="connsiteY0" fmla="*/ 0 h 10000"/>
              <a:gd name="connsiteX1" fmla="*/ 15000 w 15024"/>
              <a:gd name="connsiteY1" fmla="*/ 2173 h 10000"/>
              <a:gd name="connsiteX2" fmla="*/ 15024 w 15024"/>
              <a:gd name="connsiteY2" fmla="*/ 7919 h 10000"/>
              <a:gd name="connsiteX3" fmla="*/ 0 w 15024"/>
              <a:gd name="connsiteY3" fmla="*/ 10000 h 10000"/>
              <a:gd name="connsiteX4" fmla="*/ 9 w 15024"/>
              <a:gd name="connsiteY4" fmla="*/ 0 h 10000"/>
              <a:gd name="connsiteX0" fmla="*/ 9 w 15024"/>
              <a:gd name="connsiteY0" fmla="*/ 0 h 10000"/>
              <a:gd name="connsiteX1" fmla="*/ 15000 w 15024"/>
              <a:gd name="connsiteY1" fmla="*/ 2173 h 10000"/>
              <a:gd name="connsiteX2" fmla="*/ 15024 w 15024"/>
              <a:gd name="connsiteY2" fmla="*/ 7906 h 10000"/>
              <a:gd name="connsiteX3" fmla="*/ 0 w 15024"/>
              <a:gd name="connsiteY3" fmla="*/ 10000 h 10000"/>
              <a:gd name="connsiteX4" fmla="*/ 9 w 15024"/>
              <a:gd name="connsiteY4" fmla="*/ 0 h 10000"/>
              <a:gd name="connsiteX0" fmla="*/ 1 w 15016"/>
              <a:gd name="connsiteY0" fmla="*/ 0 h 10053"/>
              <a:gd name="connsiteX1" fmla="*/ 14992 w 15016"/>
              <a:gd name="connsiteY1" fmla="*/ 2173 h 10053"/>
              <a:gd name="connsiteX2" fmla="*/ 15016 w 15016"/>
              <a:gd name="connsiteY2" fmla="*/ 7906 h 10053"/>
              <a:gd name="connsiteX3" fmla="*/ 20 w 15016"/>
              <a:gd name="connsiteY3" fmla="*/ 10053 h 10053"/>
              <a:gd name="connsiteX4" fmla="*/ 1 w 15016"/>
              <a:gd name="connsiteY4" fmla="*/ 0 h 10053"/>
              <a:gd name="connsiteX0" fmla="*/ 9 w 15024"/>
              <a:gd name="connsiteY0" fmla="*/ 0 h 10040"/>
              <a:gd name="connsiteX1" fmla="*/ 15000 w 15024"/>
              <a:gd name="connsiteY1" fmla="*/ 2173 h 10040"/>
              <a:gd name="connsiteX2" fmla="*/ 15024 w 15024"/>
              <a:gd name="connsiteY2" fmla="*/ 7906 h 10040"/>
              <a:gd name="connsiteX3" fmla="*/ 0 w 15024"/>
              <a:gd name="connsiteY3" fmla="*/ 10040 h 10040"/>
              <a:gd name="connsiteX4" fmla="*/ 9 w 15024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48"/>
              <a:gd name="connsiteY0" fmla="*/ 0 h 10040"/>
              <a:gd name="connsiteX1" fmla="*/ 15139 w 15148"/>
              <a:gd name="connsiteY1" fmla="*/ 2200 h 10040"/>
              <a:gd name="connsiteX2" fmla="*/ 15135 w 15148"/>
              <a:gd name="connsiteY2" fmla="*/ 7906 h 10040"/>
              <a:gd name="connsiteX3" fmla="*/ 0 w 15148"/>
              <a:gd name="connsiteY3" fmla="*/ 10040 h 10040"/>
              <a:gd name="connsiteX4" fmla="*/ 9 w 15148"/>
              <a:gd name="connsiteY4" fmla="*/ 0 h 10040"/>
              <a:gd name="connsiteX0" fmla="*/ 9 w 15143"/>
              <a:gd name="connsiteY0" fmla="*/ 0 h 10040"/>
              <a:gd name="connsiteX1" fmla="*/ 15111 w 15143"/>
              <a:gd name="connsiteY1" fmla="*/ 2240 h 10040"/>
              <a:gd name="connsiteX2" fmla="*/ 15135 w 15143"/>
              <a:gd name="connsiteY2" fmla="*/ 7906 h 10040"/>
              <a:gd name="connsiteX3" fmla="*/ 0 w 15143"/>
              <a:gd name="connsiteY3" fmla="*/ 10040 h 10040"/>
              <a:gd name="connsiteX4" fmla="*/ 9 w 15143"/>
              <a:gd name="connsiteY4" fmla="*/ 0 h 10040"/>
              <a:gd name="connsiteX0" fmla="*/ 9 w 15141"/>
              <a:gd name="connsiteY0" fmla="*/ 0 h 10040"/>
              <a:gd name="connsiteX1" fmla="*/ 15083 w 15141"/>
              <a:gd name="connsiteY1" fmla="*/ 2187 h 10040"/>
              <a:gd name="connsiteX2" fmla="*/ 15135 w 15141"/>
              <a:gd name="connsiteY2" fmla="*/ 7906 h 10040"/>
              <a:gd name="connsiteX3" fmla="*/ 0 w 15141"/>
              <a:gd name="connsiteY3" fmla="*/ 10040 h 10040"/>
              <a:gd name="connsiteX4" fmla="*/ 9 w 15141"/>
              <a:gd name="connsiteY4" fmla="*/ 0 h 10040"/>
              <a:gd name="connsiteX0" fmla="*/ 9 w 15083"/>
              <a:gd name="connsiteY0" fmla="*/ 0 h 10040"/>
              <a:gd name="connsiteX1" fmla="*/ 15083 w 15083"/>
              <a:gd name="connsiteY1" fmla="*/ 2187 h 10040"/>
              <a:gd name="connsiteX2" fmla="*/ 15052 w 15083"/>
              <a:gd name="connsiteY2" fmla="*/ 7906 h 10040"/>
              <a:gd name="connsiteX3" fmla="*/ 0 w 15083"/>
              <a:gd name="connsiteY3" fmla="*/ 10040 h 10040"/>
              <a:gd name="connsiteX4" fmla="*/ 9 w 15083"/>
              <a:gd name="connsiteY4" fmla="*/ 0 h 10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083" h="10040">
                <a:moveTo>
                  <a:pt x="9" y="0"/>
                </a:moveTo>
                <a:lnTo>
                  <a:pt x="15083" y="2187"/>
                </a:lnTo>
                <a:cubicBezTo>
                  <a:pt x="15081" y="2167"/>
                  <a:pt x="15081" y="7843"/>
                  <a:pt x="15052" y="7906"/>
                </a:cubicBezTo>
                <a:cubicBezTo>
                  <a:pt x="15047" y="7857"/>
                  <a:pt x="-38" y="10045"/>
                  <a:pt x="0" y="10040"/>
                </a:cubicBezTo>
                <a:cubicBezTo>
                  <a:pt x="6" y="5848"/>
                  <a:pt x="3" y="4192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 marL="0" marR="0" indent="0" algn="l" defTabSz="1243236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10000"/>
              <a:buFont typeface="Avenir LT Pro 45 Book" charset="0"/>
              <a:buNone/>
              <a:tabLst/>
              <a:defRPr sz="16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51294812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06" y="1212850"/>
            <a:ext cx="11885683" cy="2443746"/>
          </a:xfrm>
          <a:prstGeom prst="rect">
            <a:avLst/>
          </a:prstGeom>
        </p:spPr>
        <p:txBody>
          <a:bodyPr/>
          <a:lstStyle>
            <a:lvl1pPr marL="290506" indent="-290506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486" indent="-280981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1992" indent="-290506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586" indent="-228594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180" indent="-228594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4" y="6363076"/>
            <a:ext cx="12434889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 No Bar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06" y="1212850"/>
            <a:ext cx="11885683" cy="2443746"/>
          </a:xfrm>
          <a:prstGeom prst="rect">
            <a:avLst/>
          </a:prstGeom>
        </p:spPr>
        <p:txBody>
          <a:bodyPr/>
          <a:lstStyle>
            <a:lvl1pPr marL="290506" indent="-290506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486" indent="-280981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1992" indent="-290506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586" indent="-228594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180" indent="-228594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93302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944" t="1853" r="1090"/>
          <a:stretch/>
        </p:blipFill>
        <p:spPr>
          <a:xfrm flipH="1">
            <a:off x="0" y="3"/>
            <a:ext cx="12433117" cy="6994521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271363" y="2125664"/>
            <a:ext cx="6403223" cy="3561363"/>
          </a:xfrm>
          <a:prstGeom prst="rect">
            <a:avLst/>
          </a:prstGeom>
          <a:solidFill>
            <a:srgbClr val="002050">
              <a:alpha val="8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7" tIns="146285" rIns="182857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37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667" y="2125663"/>
            <a:ext cx="6399919" cy="1828800"/>
          </a:xfrm>
          <a:noFill/>
        </p:spPr>
        <p:txBody>
          <a:bodyPr lIns="146304" tIns="91440" rIns="146304" bIns="91440" anchor="t" anchorCtr="0"/>
          <a:lstStyle>
            <a:lvl1pPr>
              <a:defRPr sz="5399" spc="-100" baseline="0">
                <a:gradFill>
                  <a:gsLst>
                    <a:gs pos="64646">
                      <a:srgbClr val="FFFFFF"/>
                    </a:gs>
                    <a:gs pos="4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15" y="3954444"/>
            <a:ext cx="6401571" cy="1732583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200">
                <a:gradFill>
                  <a:gsLst>
                    <a:gs pos="64646">
                      <a:srgbClr val="FFFFFF"/>
                    </a:gs>
                    <a:gs pos="4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  <p:sp>
        <p:nvSpPr>
          <p:cNvPr id="8" name="Rectangle 7"/>
          <p:cNvSpPr/>
          <p:nvPr userDrawn="1"/>
        </p:nvSpPr>
        <p:spPr bwMode="auto">
          <a:xfrm>
            <a:off x="457142" y="479426"/>
            <a:ext cx="2101710" cy="401541"/>
          </a:xfrm>
          <a:prstGeom prst="rect">
            <a:avLst/>
          </a:prstGeom>
          <a:noFill/>
          <a:ln w="6350" cap="sq">
            <a:solidFill>
              <a:srgbClr val="525252"/>
            </a:solidFill>
            <a:prstDash val="sysDash"/>
            <a:beve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37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dirty="0" smtClean="0">
                <a:gradFill>
                  <a:gsLst>
                    <a:gs pos="93939">
                      <a:srgbClr val="525252"/>
                    </a:gs>
                    <a:gs pos="80808">
                      <a:srgbClr val="525252"/>
                    </a:gs>
                  </a:gsLst>
                  <a:lin ang="5400000" scaled="1"/>
                </a:gradFill>
                <a:ea typeface="Segoe UI" pitchFamily="34" charset="0"/>
                <a:cs typeface="Segoe UI" pitchFamily="34" charset="0"/>
              </a:rPr>
              <a:t>Product logo</a:t>
            </a:r>
          </a:p>
        </p:txBody>
      </p:sp>
      <p:sp>
        <p:nvSpPr>
          <p:cNvPr id="10" name="Rectangle 9"/>
          <p:cNvSpPr/>
          <p:nvPr userDrawn="1"/>
        </p:nvSpPr>
        <p:spPr bwMode="auto">
          <a:xfrm>
            <a:off x="457142" y="880967"/>
            <a:ext cx="2101710" cy="277098"/>
          </a:xfrm>
          <a:prstGeom prst="rect">
            <a:avLst/>
          </a:prstGeom>
          <a:noFill/>
          <a:ln w="6350" cap="sq">
            <a:noFill/>
            <a:prstDash val="sysDot"/>
            <a:beve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37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 dirty="0" smtClean="0">
                <a:gradFill>
                  <a:gsLst>
                    <a:gs pos="93939">
                      <a:srgbClr val="525252"/>
                    </a:gs>
                    <a:gs pos="80808">
                      <a:srgbClr val="525252"/>
                    </a:gs>
                  </a:gsLst>
                  <a:lin ang="5400000" scaled="1"/>
                </a:gradFill>
                <a:ea typeface="Segoe UI" pitchFamily="34" charset="0"/>
                <a:cs typeface="Segoe UI" pitchFamily="34" charset="0"/>
              </a:rPr>
              <a:t>Update on slide master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5614" y="6149340"/>
            <a:ext cx="1702034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272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667" y="2125678"/>
            <a:ext cx="9142769" cy="1828786"/>
          </a:xfrm>
          <a:noFill/>
        </p:spPr>
        <p:txBody>
          <a:bodyPr lIns="146304" tIns="91440" rIns="146304" bIns="91440" anchor="t" anchorCtr="0"/>
          <a:lstStyle>
            <a:lvl1pPr>
              <a:defRPr sz="5399" spc="-10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66" y="3955787"/>
            <a:ext cx="7314204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7142" y="6149340"/>
            <a:ext cx="1707237" cy="365760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 bwMode="auto">
          <a:xfrm>
            <a:off x="457142" y="479426"/>
            <a:ext cx="2101710" cy="401541"/>
          </a:xfrm>
          <a:prstGeom prst="rect">
            <a:avLst/>
          </a:prstGeom>
          <a:noFill/>
          <a:ln w="6350" cap="sq">
            <a:solidFill>
              <a:schemeClr val="tx1"/>
            </a:solidFill>
            <a:prstDash val="sysDash"/>
            <a:beve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37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dirty="0" smtClean="0">
                <a:gradFill>
                  <a:gsLst>
                    <a:gs pos="51515">
                      <a:srgbClr val="FFFFFF"/>
                    </a:gs>
                    <a:gs pos="43000">
                      <a:srgbClr val="FFFFFF"/>
                    </a:gs>
                  </a:gsLst>
                  <a:lin ang="5400000" scaled="1"/>
                </a:gradFill>
                <a:ea typeface="Segoe UI" pitchFamily="34" charset="0"/>
                <a:cs typeface="Segoe UI" pitchFamily="34" charset="0"/>
              </a:rPr>
              <a:t>Product logo</a:t>
            </a:r>
          </a:p>
        </p:txBody>
      </p:sp>
      <p:sp>
        <p:nvSpPr>
          <p:cNvPr id="10" name="Rectangle 9"/>
          <p:cNvSpPr/>
          <p:nvPr userDrawn="1"/>
        </p:nvSpPr>
        <p:spPr bwMode="auto">
          <a:xfrm>
            <a:off x="457142" y="880967"/>
            <a:ext cx="2101710" cy="277098"/>
          </a:xfrm>
          <a:prstGeom prst="rect">
            <a:avLst/>
          </a:prstGeom>
          <a:noFill/>
          <a:ln w="6350" cap="sq">
            <a:noFill/>
            <a:prstDash val="sysDot"/>
            <a:beve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37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 dirty="0" smtClean="0">
                <a:gradFill>
                  <a:gsLst>
                    <a:gs pos="51515">
                      <a:srgbClr val="FFFFFF"/>
                    </a:gs>
                    <a:gs pos="43000">
                      <a:srgbClr val="FFFFFF"/>
                    </a:gs>
                  </a:gsLst>
                  <a:lin ang="5400000" scaled="1"/>
                </a:gradFill>
                <a:ea typeface="Segoe UI" pitchFamily="34" charset="0"/>
                <a:cs typeface="Segoe UI" pitchFamily="34" charset="0"/>
              </a:rPr>
              <a:t>Update on slide master</a:t>
            </a:r>
          </a:p>
        </p:txBody>
      </p:sp>
    </p:spTree>
    <p:extLst>
      <p:ext uri="{BB962C8B-B14F-4D97-AF65-F5344CB8AC3E}">
        <p14:creationId xmlns:p14="http://schemas.microsoft.com/office/powerpoint/2010/main" val="734203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03" y="1212850"/>
            <a:ext cx="11885683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577" indent="0">
              <a:buNone/>
              <a:defRPr/>
            </a:lvl3pPr>
            <a:lvl4pPr marL="457154" indent="0">
              <a:buNone/>
              <a:defRPr/>
            </a:lvl4pPr>
            <a:lvl5pPr marL="685731" indent="0"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64404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onsors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2330" y="409845"/>
            <a:ext cx="4163977" cy="1531886"/>
          </a:xfrm>
          <a:prstGeom prst="rect">
            <a:avLst/>
          </a:prstGeom>
        </p:spPr>
      </p:pic>
      <p:graphicFrame>
        <p:nvGraphicFramePr>
          <p:cNvPr id="3" name="Table 2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998939879"/>
              </p:ext>
            </p:extLst>
          </p:nvPr>
        </p:nvGraphicFramePr>
        <p:xfrm>
          <a:off x="718618" y="1668462"/>
          <a:ext cx="10971400" cy="51206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71425">
                  <a:extLst>
                    <a:ext uri="{9D8B030D-6E8A-4147-A177-3AD203B41FA5}">
                      <a16:colId xmlns:a16="http://schemas.microsoft.com/office/drawing/2014/main" val="714248959"/>
                    </a:ext>
                  </a:extLst>
                </a:gridCol>
                <a:gridCol w="1371425">
                  <a:extLst>
                    <a:ext uri="{9D8B030D-6E8A-4147-A177-3AD203B41FA5}">
                      <a16:colId xmlns:a16="http://schemas.microsoft.com/office/drawing/2014/main" val="636315437"/>
                    </a:ext>
                  </a:extLst>
                </a:gridCol>
                <a:gridCol w="1371425">
                  <a:extLst>
                    <a:ext uri="{9D8B030D-6E8A-4147-A177-3AD203B41FA5}">
                      <a16:colId xmlns:a16="http://schemas.microsoft.com/office/drawing/2014/main" val="3456172025"/>
                    </a:ext>
                  </a:extLst>
                </a:gridCol>
                <a:gridCol w="1371425">
                  <a:extLst>
                    <a:ext uri="{9D8B030D-6E8A-4147-A177-3AD203B41FA5}">
                      <a16:colId xmlns:a16="http://schemas.microsoft.com/office/drawing/2014/main" val="218280144"/>
                    </a:ext>
                  </a:extLst>
                </a:gridCol>
                <a:gridCol w="1371425">
                  <a:extLst>
                    <a:ext uri="{9D8B030D-6E8A-4147-A177-3AD203B41FA5}">
                      <a16:colId xmlns:a16="http://schemas.microsoft.com/office/drawing/2014/main" val="4156970815"/>
                    </a:ext>
                  </a:extLst>
                </a:gridCol>
                <a:gridCol w="1371425">
                  <a:extLst>
                    <a:ext uri="{9D8B030D-6E8A-4147-A177-3AD203B41FA5}">
                      <a16:colId xmlns:a16="http://schemas.microsoft.com/office/drawing/2014/main" val="340238102"/>
                    </a:ext>
                  </a:extLst>
                </a:gridCol>
                <a:gridCol w="1371425">
                  <a:extLst>
                    <a:ext uri="{9D8B030D-6E8A-4147-A177-3AD203B41FA5}">
                      <a16:colId xmlns:a16="http://schemas.microsoft.com/office/drawing/2014/main" val="1588856562"/>
                    </a:ext>
                  </a:extLst>
                </a:gridCol>
                <a:gridCol w="1371425">
                  <a:extLst>
                    <a:ext uri="{9D8B030D-6E8A-4147-A177-3AD203B41FA5}">
                      <a16:colId xmlns:a16="http://schemas.microsoft.com/office/drawing/2014/main" val="1739759280"/>
                    </a:ext>
                  </a:extLst>
                </a:gridCol>
              </a:tblGrid>
              <a:tr h="326571">
                <a:tc gridSpan="2">
                  <a:txBody>
                    <a:bodyPr/>
                    <a:lstStyle/>
                    <a:p>
                      <a:r>
                        <a:rPr lang="es-ES_tradnl" sz="1800" dirty="0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  <a:ea typeface="Calibri" panose="020F0502020204030204" pitchFamily="34" charset="0"/>
                        </a:rPr>
                        <a:t>Patrocinadores</a:t>
                      </a:r>
                      <a:endParaRPr lang="es-ES_tradnl" dirty="0"/>
                    </a:p>
                  </a:txBody>
                  <a:tcPr marL="91428" marR="91428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4552546"/>
                  </a:ext>
                </a:extLst>
              </a:tr>
              <a:tr h="326571"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1000440"/>
                  </a:ext>
                </a:extLst>
              </a:tr>
              <a:tr h="326571"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725313"/>
                  </a:ext>
                </a:extLst>
              </a:tr>
              <a:tr h="326571"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97496020"/>
                  </a:ext>
                </a:extLst>
              </a:tr>
              <a:tr h="326571"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8663212"/>
                  </a:ext>
                </a:extLst>
              </a:tr>
              <a:tr h="326571"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8240268"/>
                  </a:ext>
                </a:extLst>
              </a:tr>
              <a:tr h="326571"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75702709"/>
                  </a:ext>
                </a:extLst>
              </a:tr>
              <a:tr h="326571"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2634805"/>
                  </a:ext>
                </a:extLst>
              </a:tr>
              <a:tr h="326571"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6734325"/>
                  </a:ext>
                </a:extLst>
              </a:tr>
              <a:tr h="326571"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842204"/>
                  </a:ext>
                </a:extLst>
              </a:tr>
              <a:tr h="326571">
                <a:tc gridSpan="2"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Colaboradores</a:t>
                      </a:r>
                    </a:p>
                  </a:txBody>
                  <a:tcPr marL="91428" marR="91428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28" marR="9142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9054000"/>
                  </a:ext>
                </a:extLst>
              </a:tr>
              <a:tr h="326571"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28" marR="91428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28" marR="91428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3884556"/>
                  </a:ext>
                </a:extLst>
              </a:tr>
              <a:tr h="326571"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28" marR="91428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28" marR="91428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6770854"/>
                  </a:ext>
                </a:extLst>
              </a:tr>
              <a:tr h="326571"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38716887"/>
                  </a:ext>
                </a:extLst>
              </a:tr>
            </a:tbl>
          </a:graphicData>
        </a:graphic>
      </p:graphicFrame>
      <p:pic>
        <p:nvPicPr>
          <p:cNvPr id="5" name="Picture 4" descr="https://www.desarrollaconmicrosoft.com/Areas/Dotnetspain2016/Content/Images/logo-altran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599" y="2125662"/>
            <a:ext cx="2297677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 descr="https://www.desarrollaconmicrosoft.com/Areas/Dotnetspain2016/Content/Images/logo-devsdna.jpg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90" b="4412"/>
          <a:stretch/>
        </p:blipFill>
        <p:spPr bwMode="auto">
          <a:xfrm>
            <a:off x="9174095" y="2013086"/>
            <a:ext cx="2292886" cy="9144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Picture 9" descr="https://www.desarrollaconmicrosoft.com/Areas/Dotnetspain2016/Content/Images/logo-encamina.jp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600" y="3268373"/>
            <a:ext cx="2293677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 descr="https://www.desarrollaconmicrosoft.com/Areas/Dotnetspain2016/Content/Images/logo-ilitia.png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0382" y="3194778"/>
            <a:ext cx="1486554" cy="11085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 descr="https://www.desarrollaconmicrosoft.com/Areas/Dotnetspain2016/Content/Images/logo-intelequia.png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9304" y="3268373"/>
            <a:ext cx="2297677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 descr="https://www.desarrollaconmicrosoft.com/Areas/Dotnetspain2016/Content/Images/logo-plain.png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600" y="4310887"/>
            <a:ext cx="2297677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13" descr="https://www.desarrollaconmicrosoft.com/Areas/Dotnetspain2016/Content/Images/logo-sogeti.jpg"/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4622" y="4310887"/>
            <a:ext cx="2297677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Picture 14" descr="https://www.desarrollaconmicrosoft.com/Areas/Dotnetspain2016/Content/Images/logo-pue.png"/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600" y="5782684"/>
            <a:ext cx="2297676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Picture 15" descr="https://www.desarrollaconmicrosoft.com/Areas/Dotnetspain2016/Content/Images/logo-ticjob.png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7461" y="5756511"/>
            <a:ext cx="2297676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Rectangle 16"/>
          <p:cNvSpPr/>
          <p:nvPr userDrawn="1"/>
        </p:nvSpPr>
        <p:spPr>
          <a:xfrm>
            <a:off x="8826383" y="6157051"/>
            <a:ext cx="30316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>
                <a:solidFill>
                  <a:srgbClr val="67217A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sz="1800" b="1" dirty="0">
              <a:solidFill>
                <a:srgbClr val="67217A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3677461" y="2193931"/>
            <a:ext cx="2302932" cy="914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6200163" y="2038397"/>
            <a:ext cx="2742850" cy="914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6685272" y="3150756"/>
            <a:ext cx="1779214" cy="914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6199813" y="4025873"/>
            <a:ext cx="2743200" cy="1401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45222"/>
      </p:ext>
    </p:extLst>
  </p:cSld>
  <p:clrMapOvr>
    <a:masterClrMapping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03" y="1212850"/>
            <a:ext cx="11885683" cy="2025170"/>
          </a:xfrm>
        </p:spPr>
        <p:txBody>
          <a:bodyPr>
            <a:spAutoFit/>
          </a:bodyPr>
          <a:lstStyle>
            <a:lvl1pPr>
              <a:defRPr sz="3600"/>
            </a:lvl1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84285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04" y="1212849"/>
            <a:ext cx="54856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52" indent="0">
              <a:buNone/>
              <a:tabLst/>
              <a:defRPr sz="2000"/>
            </a:lvl3pPr>
            <a:lvl4pPr marL="460329" indent="0">
              <a:buNone/>
              <a:defRPr/>
            </a:lvl4pPr>
            <a:lvl5pPr marL="685731" indent="0">
              <a:buNone/>
              <a:tabLst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4588" y="1212849"/>
            <a:ext cx="54856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52" indent="0">
              <a:buNone/>
              <a:tabLst/>
              <a:defRPr sz="2000"/>
            </a:lvl3pPr>
            <a:lvl4pPr marL="460329" indent="0">
              <a:buNone/>
              <a:defRPr/>
            </a:lvl4pPr>
            <a:lvl5pPr marL="685731" indent="0">
              <a:buNone/>
              <a:tabLst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34976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04" y="1212850"/>
            <a:ext cx="5485699" cy="2425279"/>
          </a:xfrm>
        </p:spPr>
        <p:txBody>
          <a:bodyPr wrap="square">
            <a:spAutoFit/>
          </a:bodyPr>
          <a:lstStyle>
            <a:lvl1pPr marL="287309" indent="-287309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13" indent="-233172">
              <a:defRPr sz="2400"/>
            </a:lvl2pPr>
            <a:lvl3pPr marL="699515" indent="-168402">
              <a:tabLst/>
              <a:defRPr sz="2000"/>
            </a:lvl3pPr>
            <a:lvl4pPr marL="880870" indent="-181356">
              <a:defRPr/>
            </a:lvl4pPr>
            <a:lvl5pPr marL="1049272" indent="-168402">
              <a:tabLst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4588" y="1212850"/>
            <a:ext cx="5485699" cy="2425279"/>
          </a:xfrm>
        </p:spPr>
        <p:txBody>
          <a:bodyPr wrap="square">
            <a:spAutoFit/>
          </a:bodyPr>
          <a:lstStyle>
            <a:lvl1pPr marL="287309" indent="-287309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13" indent="-233172">
              <a:defRPr sz="2400"/>
            </a:lvl2pPr>
            <a:lvl3pPr marL="699515" indent="-168402">
              <a:tabLst/>
              <a:defRPr sz="2000"/>
            </a:lvl3pPr>
            <a:lvl4pPr marL="880870" indent="-181356">
              <a:defRPr/>
            </a:lvl4pPr>
            <a:lvl5pPr marL="1049272" indent="-168402">
              <a:tabLst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030329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551155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04" y="1209973"/>
            <a:ext cx="10055529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9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Demo title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04" y="3954463"/>
            <a:ext cx="10057117" cy="7940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6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104260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04" y="1209973"/>
            <a:ext cx="10055529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199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 smtClean="0"/>
              <a:t>Video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963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03" y="2125662"/>
            <a:ext cx="11885683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9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291681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03" y="2125662"/>
            <a:ext cx="11885683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9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856126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03" y="2125662"/>
            <a:ext cx="11885683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9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488845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03" y="2125662"/>
            <a:ext cx="11885683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9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001874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rgbClr val="6721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74606" y="1212851"/>
            <a:ext cx="11885683" cy="2228302"/>
          </a:xfrm>
        </p:spPr>
        <p:txBody>
          <a:bodyPr>
            <a:spAutoFit/>
          </a:bodyPr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342891" indent="0">
              <a:buNone/>
              <a:defRPr>
                <a:solidFill>
                  <a:schemeClr val="bg1"/>
                </a:solidFill>
              </a:defRPr>
            </a:lvl2pPr>
            <a:lvl3pPr>
              <a:defRPr sz="24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Section1</a:t>
            </a:r>
          </a:p>
          <a:p>
            <a:pPr lvl="1"/>
            <a:r>
              <a:rPr lang="en-US" dirty="0"/>
              <a:t>Subsection1</a:t>
            </a:r>
          </a:p>
          <a:p>
            <a:pPr lvl="1"/>
            <a:r>
              <a:rPr lang="en-US" dirty="0"/>
              <a:t>Subsection2</a:t>
            </a:r>
          </a:p>
          <a:p>
            <a:pPr lvl="0"/>
            <a:r>
              <a:rPr lang="en-US" dirty="0"/>
              <a:t>Section2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8826383" y="6157051"/>
            <a:ext cx="30316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sz="1800" b="1" dirty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1704966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04" y="1241427"/>
            <a:ext cx="5485699" cy="2012859"/>
          </a:xfrm>
        </p:spPr>
        <p:txBody>
          <a:bodyPr>
            <a:spAutoFit/>
          </a:bodyPr>
          <a:lstStyle>
            <a:lvl1pPr>
              <a:defRPr sz="659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50/50 photo layout</a:t>
            </a:r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031" y="1"/>
            <a:ext cx="6215857" cy="6992587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755148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470390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5990195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2801764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5357797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Slide for developer code</a:t>
            </a:r>
            <a:endParaRPr lang="en-US" dirty="0"/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4888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3" tIns="46633" rIns="46633" bIns="4663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379" fontAlgn="base">
              <a:spcBef>
                <a:spcPct val="0"/>
              </a:spcBef>
              <a:spcAft>
                <a:spcPct val="0"/>
              </a:spcAft>
            </a:pPr>
            <a:endParaRPr lang="en-US" sz="18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03" y="1221158"/>
            <a:ext cx="11885682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18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549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48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89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35909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03" y="6292889"/>
            <a:ext cx="11854890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57" tIns="146285" rIns="182857" bIns="146285" numCol="1" anchor="t" anchorCtr="0" compatLnSpc="1">
            <a:prstTxWarp prst="textNoShape">
              <a:avLst/>
            </a:prstTxWarp>
            <a:spAutoFit/>
          </a:bodyPr>
          <a:lstStyle/>
          <a:p>
            <a:pPr defTabSz="932197" eaLnBrk="0" hangingPunct="0"/>
            <a:r>
              <a:rPr lang="en-US" sz="7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© </a:t>
            </a:r>
            <a:r>
              <a:rPr lang="en-US" sz="7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2015 </a:t>
            </a:r>
            <a:r>
              <a:rPr lang="en-US" sz="7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Microsoft Corporation. All rights reserved. 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9172" y="3145041"/>
            <a:ext cx="3288086" cy="704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01949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03" y="1212850"/>
            <a:ext cx="11885683" cy="2443746"/>
          </a:xfrm>
          <a:prstGeom prst="rect">
            <a:avLst/>
          </a:prstGeom>
        </p:spPr>
        <p:txBody>
          <a:bodyPr/>
          <a:lstStyle>
            <a:lvl1pPr marL="290484" indent="-290484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443" indent="-280960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1927" indent="-290484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504" indent="-228577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081" indent="-228577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Use this Layout for Speaker Notes slides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4889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 smtClean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84641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236497" y="1212859"/>
            <a:ext cx="7923791" cy="2092881"/>
          </a:xfrm>
        </p:spPr>
        <p:txBody>
          <a:bodyPr wrap="square">
            <a:spAutoFit/>
          </a:bodyPr>
          <a:lstStyle>
            <a:lvl1pPr marL="0" indent="0">
              <a:buNone/>
              <a:defRPr baseline="0">
                <a:solidFill>
                  <a:srgbClr val="67217A"/>
                </a:solidFill>
              </a:defRPr>
            </a:lvl1pPr>
            <a:lvl2pPr marL="342826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4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571376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799927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8477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lang="en-US" sz="4800" b="0" kern="1200" cap="none" spc="-103" baseline="0" dirty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Speaker name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8826383" y="6157051"/>
            <a:ext cx="30316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>
                <a:solidFill>
                  <a:srgbClr val="67217A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sz="1800" b="1" dirty="0">
              <a:solidFill>
                <a:srgbClr val="67217A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7" name="Picture Placeholder 12"/>
          <p:cNvSpPr>
            <a:spLocks noGrp="1"/>
          </p:cNvSpPr>
          <p:nvPr>
            <p:ph type="pic" sz="quarter" idx="19"/>
          </p:nvPr>
        </p:nvSpPr>
        <p:spPr>
          <a:xfrm>
            <a:off x="274608" y="1585051"/>
            <a:ext cx="3657134" cy="3657600"/>
          </a:xfrm>
          <a:prstGeom prst="ellipse">
            <a:avLst/>
          </a:prstGeom>
        </p:spPr>
        <p:txBody>
          <a:bodyPr anchor="ctr" anchorCtr="0">
            <a:normAutofit/>
          </a:bodyPr>
          <a:lstStyle>
            <a:lvl1pPr>
              <a:defRPr sz="1600"/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46946810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peak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781722" y="1222350"/>
            <a:ext cx="8373841" cy="1788182"/>
          </a:xfrm>
        </p:spPr>
        <p:txBody>
          <a:bodyPr wrap="square">
            <a:spAutoFit/>
          </a:bodyPr>
          <a:lstStyle>
            <a:lvl1pPr marL="0" indent="0">
              <a:buNone/>
              <a:defRPr baseline="0">
                <a:solidFill>
                  <a:srgbClr val="67217A"/>
                </a:solidFill>
              </a:defRPr>
            </a:lvl1pPr>
            <a:lvl2pPr marL="342826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4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571376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799927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8477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8826383" y="6157051"/>
            <a:ext cx="30316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>
                <a:solidFill>
                  <a:srgbClr val="67217A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sz="1800" b="1" dirty="0">
              <a:solidFill>
                <a:srgbClr val="67217A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7" name="Picture Placeholder 12"/>
          <p:cNvSpPr>
            <a:spLocks noGrp="1"/>
          </p:cNvSpPr>
          <p:nvPr>
            <p:ph type="pic" sz="quarter" idx="19"/>
          </p:nvPr>
        </p:nvSpPr>
        <p:spPr>
          <a:xfrm>
            <a:off x="655554" y="367267"/>
            <a:ext cx="2742850" cy="2743200"/>
          </a:xfrm>
          <a:prstGeom prst="ellipse">
            <a:avLst/>
          </a:prstGeom>
        </p:spPr>
        <p:txBody>
          <a:bodyPr anchor="ctr" anchorCtr="0">
            <a:normAutofit/>
          </a:bodyPr>
          <a:lstStyle>
            <a:lvl1pPr>
              <a:defRPr sz="16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Picture Placeholder 12"/>
          <p:cNvSpPr>
            <a:spLocks noGrp="1"/>
          </p:cNvSpPr>
          <p:nvPr>
            <p:ph type="pic" sz="quarter" idx="20"/>
          </p:nvPr>
        </p:nvSpPr>
        <p:spPr>
          <a:xfrm>
            <a:off x="655554" y="3230912"/>
            <a:ext cx="2742850" cy="2743200"/>
          </a:xfrm>
          <a:prstGeom prst="ellipse">
            <a:avLst/>
          </a:prstGeom>
        </p:spPr>
        <p:txBody>
          <a:bodyPr anchor="ctr" anchorCtr="0">
            <a:normAutofit/>
          </a:bodyPr>
          <a:lstStyle>
            <a:lvl1pPr>
              <a:defRPr sz="16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3781722" y="4130623"/>
            <a:ext cx="8373841" cy="1788182"/>
          </a:xfrm>
        </p:spPr>
        <p:txBody>
          <a:bodyPr wrap="square">
            <a:spAutoFit/>
          </a:bodyPr>
          <a:lstStyle>
            <a:lvl1pPr marL="0" indent="0">
              <a:buNone/>
              <a:defRPr baseline="0">
                <a:solidFill>
                  <a:srgbClr val="67217A"/>
                </a:solidFill>
              </a:defRPr>
            </a:lvl1pPr>
            <a:lvl2pPr marL="342826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4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571376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799927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8477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3758816" y="3230912"/>
            <a:ext cx="8373841" cy="849463"/>
          </a:xfrm>
        </p:spPr>
        <p:txBody>
          <a:bodyPr wrap="square">
            <a:spAutoFit/>
          </a:bodyPr>
          <a:lstStyle>
            <a:lvl1pPr marL="0" indent="0">
              <a:buNone/>
              <a:defRPr lang="en-US" sz="4800" b="0" kern="1200" cap="none" spc="-103" baseline="0" dirty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  <a:lvl2pPr marL="342826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4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571376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799927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8477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3781722" y="367275"/>
            <a:ext cx="8373841" cy="849463"/>
          </a:xfrm>
        </p:spPr>
        <p:txBody>
          <a:bodyPr wrap="square">
            <a:spAutoFit/>
          </a:bodyPr>
          <a:lstStyle>
            <a:lvl1pPr marL="0" indent="0">
              <a:buNone/>
              <a:defRPr lang="en-US" sz="4800" b="0" kern="1200" cap="none" spc="-103" baseline="0" dirty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  <a:lvl2pPr marL="342826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4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571376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799927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8477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946496896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">
    <p:bg>
      <p:bgPr>
        <a:solidFill>
          <a:srgbClr val="6721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668" y="2117165"/>
            <a:ext cx="11885618" cy="1837298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Section1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8826383" y="6157051"/>
            <a:ext cx="30316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sz="1800" b="1" dirty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9944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4406" userDrawn="1">
          <p15:clr>
            <a:srgbClr val="C35EA4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foto">
    <p:bg>
      <p:bgPr>
        <a:solidFill>
          <a:srgbClr val="6721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  <p:custDataLst>
              <p:custData r:id="rId1"/>
            </p:custDataLst>
          </p:nvPr>
        </p:nvSpPr>
        <p:spPr bwMode="ltGray">
          <a:xfrm>
            <a:off x="6219032" y="10"/>
            <a:ext cx="6215857" cy="6992587"/>
          </a:xfr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74668" y="2117165"/>
            <a:ext cx="5714206" cy="1837298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Section1</a:t>
            </a:r>
          </a:p>
        </p:txBody>
      </p:sp>
    </p:spTree>
    <p:extLst>
      <p:ext uri="{BB962C8B-B14F-4D97-AF65-F5344CB8AC3E}">
        <p14:creationId xmlns:p14="http://schemas.microsoft.com/office/powerpoint/2010/main" val="2249681646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  <p:custDataLst>
              <p:custData r:id="rId1"/>
            </p:custDataLst>
          </p:nvPr>
        </p:nvSpPr>
        <p:spPr bwMode="ltGray">
          <a:xfrm>
            <a:off x="6219032" y="10"/>
            <a:ext cx="6215857" cy="6992587"/>
          </a:xfr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74668" y="2117165"/>
            <a:ext cx="5714206" cy="1837298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solidFill>
                  <a:srgbClr val="67217A"/>
                </a:solidFill>
              </a:defRPr>
            </a:lvl1pPr>
          </a:lstStyle>
          <a:p>
            <a:r>
              <a:rPr lang="en-US" dirty="0"/>
              <a:t>Section1</a:t>
            </a:r>
          </a:p>
        </p:txBody>
      </p:sp>
    </p:spTree>
    <p:extLst>
      <p:ext uri="{BB962C8B-B14F-4D97-AF65-F5344CB8AC3E}">
        <p14:creationId xmlns:p14="http://schemas.microsoft.com/office/powerpoint/2010/main" val="252371792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9.xml"/><Relationship Id="rId18" Type="http://schemas.openxmlformats.org/officeDocument/2006/relationships/slideLayout" Target="../slideLayouts/slideLayout44.xml"/><Relationship Id="rId3" Type="http://schemas.openxmlformats.org/officeDocument/2006/relationships/slideLayout" Target="../slideLayouts/slideLayout29.xml"/><Relationship Id="rId21" Type="http://schemas.openxmlformats.org/officeDocument/2006/relationships/slideLayout" Target="../slideLayouts/slideLayout47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17" Type="http://schemas.openxmlformats.org/officeDocument/2006/relationships/slideLayout" Target="../slideLayouts/slideLayout43.xml"/><Relationship Id="rId2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42.xml"/><Relationship Id="rId20" Type="http://schemas.openxmlformats.org/officeDocument/2006/relationships/slideLayout" Target="../slideLayouts/slideLayout46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5" Type="http://schemas.openxmlformats.org/officeDocument/2006/relationships/slideLayout" Target="../slideLayouts/slideLayout41.xml"/><Relationship Id="rId23" Type="http://schemas.openxmlformats.org/officeDocument/2006/relationships/image" Target="../media/image20.png"/><Relationship Id="rId10" Type="http://schemas.openxmlformats.org/officeDocument/2006/relationships/slideLayout" Target="../slideLayouts/slideLayout36.xml"/><Relationship Id="rId19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40.xml"/><Relationship Id="rId22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08" y="295283"/>
            <a:ext cx="11888047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08" y="1212860"/>
            <a:ext cx="11885681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392254" y="3050569"/>
            <a:ext cx="6995160" cy="894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75" r:id="rId1"/>
    <p:sldLayoutId id="2147484264" r:id="rId2"/>
    <p:sldLayoutId id="2147484274" r:id="rId3"/>
    <p:sldLayoutId id="2147484266" r:id="rId4"/>
    <p:sldLayoutId id="2147484330" r:id="rId5"/>
    <p:sldLayoutId id="2147484331" r:id="rId6"/>
    <p:sldLayoutId id="2147484320" r:id="rId7"/>
    <p:sldLayoutId id="2147484326" r:id="rId8"/>
    <p:sldLayoutId id="2147484329" r:id="rId9"/>
    <p:sldLayoutId id="2147484323" r:id="rId10"/>
    <p:sldLayoutId id="2147484328" r:id="rId11"/>
    <p:sldLayoutId id="2147484325" r:id="rId12"/>
    <p:sldLayoutId id="2147484324" r:id="rId13"/>
    <p:sldLayoutId id="2147484332" r:id="rId14"/>
    <p:sldLayoutId id="2147484327" r:id="rId15"/>
    <p:sldLayoutId id="2147484276" r:id="rId16"/>
    <p:sldLayoutId id="2147484267" r:id="rId17"/>
    <p:sldLayoutId id="2147484268" r:id="rId18"/>
    <p:sldLayoutId id="2147484269" r:id="rId19"/>
    <p:sldLayoutId id="2147484270" r:id="rId20"/>
    <p:sldLayoutId id="2147484271" r:id="rId21"/>
    <p:sldLayoutId id="2147484272" r:id="rId22"/>
    <p:sldLayoutId id="2147484273" r:id="rId23"/>
    <p:sldLayoutId id="2147484277" r:id="rId24"/>
    <p:sldLayoutId id="2147484263" r:id="rId25"/>
    <p:sldLayoutId id="2147484307" r:id="rId26"/>
  </p:sldLayoutIdLst>
  <p:transition>
    <p:fade/>
  </p:transition>
  <p:txStyles>
    <p:titleStyle>
      <a:lvl1pPr algn="l" defTabSz="932719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3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891" marR="0" indent="-342891" algn="l" defTabSz="932719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185" marR="0" indent="-241294" algn="l" defTabSz="932719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080" marR="0" indent="-228594" algn="l" defTabSz="932719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674" marR="0" indent="-228594" algn="l" defTabSz="932719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269" marR="0" indent="-228594" algn="l" defTabSz="932719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4976" indent="-233181" algn="l" defTabSz="932719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336" indent="-233181" algn="l" defTabSz="932719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695" indent="-233181" algn="l" defTabSz="932719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056" indent="-233181" algn="l" defTabSz="932719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59" algn="l" defTabSz="9327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19" algn="l" defTabSz="9327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078" algn="l" defTabSz="9327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37" algn="l" defTabSz="9327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798" algn="l" defTabSz="9327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157" algn="l" defTabSz="9327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16" algn="l" defTabSz="9327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876" algn="l" defTabSz="9327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 userDrawn="1">
          <p15:clr>
            <a:srgbClr val="5ACBF0"/>
          </p15:clr>
        </p15:guide>
        <p15:guide id="2" pos="173" userDrawn="1">
          <p15:clr>
            <a:srgbClr val="5ACBF0"/>
          </p15:clr>
        </p15:guide>
        <p15:guide id="3" pos="749" userDrawn="1">
          <p15:clr>
            <a:srgbClr val="5ACBF0"/>
          </p15:clr>
        </p15:guide>
        <p15:guide id="4" pos="1325" userDrawn="1">
          <p15:clr>
            <a:srgbClr val="5ACBF0"/>
          </p15:clr>
        </p15:guide>
        <p15:guide id="5" pos="1901" userDrawn="1">
          <p15:clr>
            <a:srgbClr val="5ACBF0"/>
          </p15:clr>
        </p15:guide>
        <p15:guide id="6" pos="2477" userDrawn="1">
          <p15:clr>
            <a:srgbClr val="5ACBF0"/>
          </p15:clr>
        </p15:guide>
        <p15:guide id="7" pos="3053" userDrawn="1">
          <p15:clr>
            <a:srgbClr val="5ACBF0"/>
          </p15:clr>
        </p15:guide>
        <p15:guide id="8" pos="3629" userDrawn="1">
          <p15:clr>
            <a:srgbClr val="5ACBF0"/>
          </p15:clr>
        </p15:guide>
        <p15:guide id="9" pos="4204" userDrawn="1">
          <p15:clr>
            <a:srgbClr val="5ACBF0"/>
          </p15:clr>
        </p15:guide>
        <p15:guide id="10" pos="4780" userDrawn="1">
          <p15:clr>
            <a:srgbClr val="5ACBF0"/>
          </p15:clr>
        </p15:guide>
        <p15:guide id="11" pos="5356" userDrawn="1">
          <p15:clr>
            <a:srgbClr val="5ACBF0"/>
          </p15:clr>
        </p15:guide>
        <p15:guide id="12" pos="5932" userDrawn="1">
          <p15:clr>
            <a:srgbClr val="5ACBF0"/>
          </p15:clr>
        </p15:guide>
        <p15:guide id="13" pos="6508" userDrawn="1">
          <p15:clr>
            <a:srgbClr val="5ACBF0"/>
          </p15:clr>
        </p15:guide>
        <p15:guide id="14" pos="7084" userDrawn="1">
          <p15:clr>
            <a:srgbClr val="5ACBF0"/>
          </p15:clr>
        </p15:guide>
        <p15:guide id="15" pos="7660" userDrawn="1">
          <p15:clr>
            <a:srgbClr val="5ACBF0"/>
          </p15:clr>
        </p15:guide>
        <p15:guide id="16" pos="288" userDrawn="1">
          <p15:clr>
            <a:srgbClr val="C35EA4"/>
          </p15:clr>
        </p15:guide>
        <p15:guide id="17" pos="7545" userDrawn="1">
          <p15:clr>
            <a:srgbClr val="C35EA4"/>
          </p15:clr>
        </p15:guide>
        <p15:guide id="18" orient="horz" pos="763" userDrawn="1">
          <p15:clr>
            <a:srgbClr val="5ACBF0"/>
          </p15:clr>
        </p15:guide>
        <p15:guide id="19" orient="horz" pos="1339" userDrawn="1">
          <p15:clr>
            <a:srgbClr val="5ACBF0"/>
          </p15:clr>
        </p15:guide>
        <p15:guide id="20" orient="horz" pos="1915" userDrawn="1">
          <p15:clr>
            <a:srgbClr val="5ACBF0"/>
          </p15:clr>
        </p15:guide>
        <p15:guide id="21" orient="horz" pos="2491" userDrawn="1">
          <p15:clr>
            <a:srgbClr val="5ACBF0"/>
          </p15:clr>
        </p15:guide>
        <p15:guide id="22" orient="horz" pos="3067" userDrawn="1">
          <p15:clr>
            <a:srgbClr val="5ACBF0"/>
          </p15:clr>
        </p15:guide>
        <p15:guide id="23" orient="horz" pos="3643" userDrawn="1">
          <p15:clr>
            <a:srgbClr val="5ACBF0"/>
          </p15:clr>
        </p15:guide>
        <p15:guide id="24" orient="horz" pos="4219" userDrawn="1">
          <p15:clr>
            <a:srgbClr val="5ACBF0"/>
          </p15:clr>
        </p15:guide>
        <p15:guide id="25" orient="horz" pos="302" userDrawn="1">
          <p15:clr>
            <a:srgbClr val="C35EA4"/>
          </p15:clr>
        </p15:guide>
        <p15:guide id="26" orient="horz" pos="4104" userDrawn="1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04" y="295275"/>
            <a:ext cx="11888047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05" y="1212852"/>
            <a:ext cx="11885681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3"/>
          <a:stretch>
            <a:fillRect/>
          </a:stretch>
        </p:blipFill>
        <p:spPr>
          <a:xfrm rot="5400000">
            <a:off x="9392254" y="3050570"/>
            <a:ext cx="6995160" cy="894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5679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334" r:id="rId1"/>
    <p:sldLayoutId id="2147484335" r:id="rId2"/>
    <p:sldLayoutId id="2147484336" r:id="rId3"/>
    <p:sldLayoutId id="2147484337" r:id="rId4"/>
    <p:sldLayoutId id="2147484338" r:id="rId5"/>
    <p:sldLayoutId id="2147484339" r:id="rId6"/>
    <p:sldLayoutId id="2147484340" r:id="rId7"/>
    <p:sldLayoutId id="2147484341" r:id="rId8"/>
    <p:sldLayoutId id="2147484342" r:id="rId9"/>
    <p:sldLayoutId id="2147484343" r:id="rId10"/>
    <p:sldLayoutId id="2147484344" r:id="rId11"/>
    <p:sldLayoutId id="2147484345" r:id="rId12"/>
    <p:sldLayoutId id="2147484346" r:id="rId13"/>
    <p:sldLayoutId id="2147484347" r:id="rId14"/>
    <p:sldLayoutId id="2147484348" r:id="rId15"/>
    <p:sldLayoutId id="2147484349" r:id="rId16"/>
    <p:sldLayoutId id="2147484350" r:id="rId17"/>
    <p:sldLayoutId id="2147484351" r:id="rId18"/>
    <p:sldLayoutId id="2147484352" r:id="rId19"/>
    <p:sldLayoutId id="2147484353" r:id="rId20"/>
    <p:sldLayoutId id="2147484354" r:id="rId21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l" defTabSz="932649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866" marR="0" indent="-342866" algn="l" defTabSz="932649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142" marR="0" indent="-241276" algn="l" defTabSz="932649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020" marR="0" indent="-228577" algn="l" defTabSz="932649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597" marR="0" indent="-228577" algn="l" defTabSz="932649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174" marR="0" indent="-228577" algn="l" defTabSz="932649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4783" indent="-233163" algn="l" defTabSz="932649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109" indent="-233163" algn="l" defTabSz="932649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433" indent="-233163" algn="l" defTabSz="932649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3759" indent="-233163" algn="l" defTabSz="932649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64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24" algn="l" defTabSz="93264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649" algn="l" defTabSz="93264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8973" algn="l" defTabSz="93264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297" algn="l" defTabSz="93264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623" algn="l" defTabSz="93264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7946" algn="l" defTabSz="93264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271" algn="l" defTabSz="93264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596" algn="l" defTabSz="93264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0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ndijakl/universal-beacon" TargetMode="External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1.tiff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iff"/><Relationship Id="rId2" Type="http://schemas.openxmlformats.org/officeDocument/2006/relationships/hyperlink" Target="https://github.com/ppatierno/azuresblite" TargetMode="External"/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s://components.xamarin.com/gettingstarted/estimotesdkios" TargetMode="External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nuget.org/packages/Com.Xamtastic.Patterns.Azure.EventHub/" TargetMode="External"/><Relationship Id="rId1" Type="http://schemas.openxmlformats.org/officeDocument/2006/relationships/slideLayout" Target="../slideLayouts/slideLayout1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tiff"/><Relationship Id="rId1" Type="http://schemas.openxmlformats.org/officeDocument/2006/relationships/slideLayout" Target="../slideLayouts/slideLayout18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luetooth.com/specifications/assigned-numbers/company-Identifiers" TargetMode="External"/><Relationship Id="rId2" Type="http://schemas.openxmlformats.org/officeDocument/2006/relationships/hyperlink" Target="https://github.com/Microsoft/Windows-universal-samples/tree/master/Samples/BluetoothAdvertisement" TargetMode="External"/><Relationship Id="rId1" Type="http://schemas.openxmlformats.org/officeDocument/2006/relationships/slideLayout" Target="../slideLayouts/slideLayout11.xml"/><Relationship Id="rId5" Type="http://schemas.openxmlformats.org/officeDocument/2006/relationships/hyperlink" Target="https://developer.apple.com/ibeacon/Getting-Started-with-iBeacon.pdf" TargetMode="External"/><Relationship Id="rId4" Type="http://schemas.openxmlformats.org/officeDocument/2006/relationships/hyperlink" Target="https://github.com/google/eddystone" TargetMode="Externa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tiff"/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tiff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950061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1"/>
          </p:nvPr>
        </p:nvSpPr>
        <p:spPr>
          <a:xfrm>
            <a:off x="6676957" y="1910488"/>
            <a:ext cx="5485698" cy="3175485"/>
          </a:xfrm>
        </p:spPr>
        <p:txBody>
          <a:bodyPr/>
          <a:lstStyle/>
          <a:p>
            <a:r>
              <a:rPr lang="en-US"/>
              <a:t>Beacons broadcast tiny packets of data, containing their unique ID and information about signal strength and other parameters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644" y="996331"/>
            <a:ext cx="5791200" cy="500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57476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iBeacon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08" y="1516062"/>
            <a:ext cx="5485698" cy="3657600"/>
          </a:xfrm>
        </p:spPr>
        <p:txBody>
          <a:bodyPr/>
          <a:lstStyle/>
          <a:p>
            <a:r>
              <a:rPr lang="en-US" dirty="0"/>
              <a:t>Every </a:t>
            </a:r>
            <a:r>
              <a:rPr lang="en-US" dirty="0" err="1"/>
              <a:t>iBeacon</a:t>
            </a:r>
            <a:r>
              <a:rPr lang="en-US" dirty="0"/>
              <a:t> ID is 20 bytes long and is divided into three </a:t>
            </a:r>
            <a:r>
              <a:rPr lang="en-US" dirty="0" smtClean="0"/>
              <a:t>sections:</a:t>
            </a:r>
          </a:p>
          <a:p>
            <a:r>
              <a:rPr lang="en-US" dirty="0" smtClean="0"/>
              <a:t>- UUID</a:t>
            </a:r>
            <a:r>
              <a:rPr lang="en-US" dirty="0"/>
              <a:t> (16 bytes)</a:t>
            </a:r>
          </a:p>
          <a:p>
            <a:r>
              <a:rPr lang="en-US" dirty="0" smtClean="0"/>
              <a:t>- major </a:t>
            </a:r>
            <a:r>
              <a:rPr lang="en-US" dirty="0"/>
              <a:t>number (2 bytes)</a:t>
            </a:r>
          </a:p>
          <a:p>
            <a:r>
              <a:rPr lang="en-US" dirty="0" smtClean="0"/>
              <a:t>- minor </a:t>
            </a:r>
            <a:r>
              <a:rPr lang="en-US" dirty="0"/>
              <a:t>number (2 bytes)</a:t>
            </a:r>
          </a:p>
          <a:p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9064760"/>
              </p:ext>
            </p:extLst>
          </p:nvPr>
        </p:nvGraphicFramePr>
        <p:xfrm>
          <a:off x="5912644" y="2155480"/>
          <a:ext cx="6400802" cy="2378764"/>
        </p:xfrm>
        <a:graphic>
          <a:graphicData uri="http://schemas.openxmlformats.org/drawingml/2006/table">
            <a:tbl>
              <a:tblPr/>
              <a:tblGrid>
                <a:gridCol w="7889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236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626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433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8211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56146">
                <a:tc gridSpan="2">
                  <a:txBody>
                    <a:bodyPr/>
                    <a:lstStyle/>
                    <a:p>
                      <a:r>
                        <a:rPr lang="en-US" sz="1600" b="0" dirty="0">
                          <a:effectLst/>
                          <a:latin typeface="+mn-lt"/>
                        </a:rPr>
                        <a:t>Store location</a:t>
                      </a:r>
                    </a:p>
                  </a:txBody>
                  <a:tcPr marL="110355" marR="110355" marT="55177" marB="55177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 smtClean="0">
                          <a:effectLst/>
                          <a:latin typeface="+mn-lt"/>
                        </a:rPr>
                        <a:t>New York</a:t>
                      </a:r>
                      <a:endParaRPr lang="en-US" sz="1600" b="0" dirty="0">
                        <a:effectLst/>
                        <a:latin typeface="+mn-lt"/>
                      </a:endParaRPr>
                    </a:p>
                  </a:txBody>
                  <a:tcPr marL="110355" marR="110355" marT="55177" marB="55177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 smtClean="0">
                          <a:effectLst/>
                          <a:latin typeface="+mn-lt"/>
                        </a:rPr>
                        <a:t>Los Angeles</a:t>
                      </a:r>
                      <a:endParaRPr lang="en-US" sz="1600" b="0" dirty="0">
                        <a:effectLst/>
                        <a:latin typeface="+mn-lt"/>
                      </a:endParaRPr>
                    </a:p>
                  </a:txBody>
                  <a:tcPr marL="110355" marR="110355" marT="55177" marB="55177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 smtClean="0">
                          <a:effectLst/>
                          <a:latin typeface="+mn-lt"/>
                        </a:rPr>
                        <a:t>San Francisco</a:t>
                      </a:r>
                      <a:endParaRPr lang="en-US" sz="1600" b="0" dirty="0">
                        <a:effectLst/>
                        <a:latin typeface="+mn-lt"/>
                      </a:endParaRPr>
                    </a:p>
                  </a:txBody>
                  <a:tcPr marL="110355" marR="110355" marT="55177" marB="55177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8034">
                <a:tc gridSpan="2">
                  <a:txBody>
                    <a:bodyPr/>
                    <a:lstStyle/>
                    <a:p>
                      <a:r>
                        <a:rPr lang="en-US" sz="1600" b="0" dirty="0">
                          <a:effectLst/>
                          <a:latin typeface="+mn-lt"/>
                        </a:rPr>
                        <a:t>UUID</a:t>
                      </a:r>
                    </a:p>
                  </a:txBody>
                  <a:tcPr marL="110355" marR="110355" marT="55177" marB="55177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is-IS" sz="1600" dirty="0" smtClean="0">
                          <a:effectLst/>
                          <a:latin typeface="+mn-lt"/>
                        </a:rPr>
                        <a:t>DDD468A7-056B-9E2F-EAE2-6FCE4706331E</a:t>
                      </a:r>
                      <a:endParaRPr lang="uk-UA" sz="1600" dirty="0">
                        <a:effectLst/>
                        <a:latin typeface="+mn-lt"/>
                      </a:endParaRPr>
                    </a:p>
                  </a:txBody>
                  <a:tcPr marL="110355" marR="110355" marT="55177" marB="55177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6146">
                <a:tc gridSpan="2">
                  <a:txBody>
                    <a:bodyPr/>
                    <a:lstStyle/>
                    <a:p>
                      <a:r>
                        <a:rPr lang="en-US" sz="1600" b="0">
                          <a:effectLst/>
                          <a:latin typeface="+mn-lt"/>
                        </a:rPr>
                        <a:t>Major</a:t>
                      </a:r>
                    </a:p>
                  </a:txBody>
                  <a:tcPr marL="110355" marR="110355" marT="55177" marB="55177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110355" marR="110355" marT="55177" marB="55177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s-IS" sz="1600" dirty="0">
                          <a:effectLst/>
                          <a:latin typeface="+mn-lt"/>
                        </a:rPr>
                        <a:t>2</a:t>
                      </a:r>
                    </a:p>
                  </a:txBody>
                  <a:tcPr marL="110355" marR="110355" marT="55177" marB="55177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  <a:latin typeface="+mn-lt"/>
                        </a:rPr>
                        <a:t>3</a:t>
                      </a:r>
                    </a:p>
                  </a:txBody>
                  <a:tcPr marL="110355" marR="110355" marT="55177" marB="55177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6146">
                <a:tc rowSpan="3">
                  <a:txBody>
                    <a:bodyPr/>
                    <a:lstStyle/>
                    <a:p>
                      <a:r>
                        <a:rPr lang="en-US" sz="1600" b="0" dirty="0">
                          <a:effectLst/>
                          <a:latin typeface="+mn-lt"/>
                        </a:rPr>
                        <a:t>Minor</a:t>
                      </a:r>
                    </a:p>
                  </a:txBody>
                  <a:tcPr marL="110355" marR="110355" marT="55177" marB="55177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>
                          <a:effectLst/>
                          <a:latin typeface="+mn-lt"/>
                        </a:rPr>
                        <a:t>Clothing</a:t>
                      </a:r>
                    </a:p>
                  </a:txBody>
                  <a:tcPr marL="110355" marR="110355" marT="55177" marB="55177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  <a:latin typeface="+mn-lt"/>
                        </a:rPr>
                        <a:t>10</a:t>
                      </a:r>
                    </a:p>
                  </a:txBody>
                  <a:tcPr marL="110355" marR="110355" marT="55177" marB="55177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  <a:latin typeface="+mn-lt"/>
                        </a:rPr>
                        <a:t>10</a:t>
                      </a:r>
                    </a:p>
                  </a:txBody>
                  <a:tcPr marL="110355" marR="110355" marT="55177" marB="55177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  <a:latin typeface="+mn-lt"/>
                        </a:rPr>
                        <a:t>10</a:t>
                      </a:r>
                    </a:p>
                  </a:txBody>
                  <a:tcPr marL="110355" marR="110355" marT="55177" marB="55177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614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effectLst/>
                          <a:latin typeface="+mn-lt"/>
                        </a:rPr>
                        <a:t>Housewares</a:t>
                      </a:r>
                    </a:p>
                  </a:txBody>
                  <a:tcPr marL="110355" marR="110355" marT="55177" marB="55177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s-IS" sz="1600">
                          <a:effectLst/>
                          <a:latin typeface="+mn-lt"/>
                        </a:rPr>
                        <a:t>20</a:t>
                      </a:r>
                    </a:p>
                  </a:txBody>
                  <a:tcPr marL="110355" marR="110355" marT="55177" marB="55177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s-IS" sz="1600" dirty="0">
                          <a:effectLst/>
                          <a:latin typeface="+mn-lt"/>
                        </a:rPr>
                        <a:t>20</a:t>
                      </a:r>
                    </a:p>
                  </a:txBody>
                  <a:tcPr marL="110355" marR="110355" marT="55177" marB="55177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s-IS" sz="1600" dirty="0">
                          <a:effectLst/>
                          <a:latin typeface="+mn-lt"/>
                        </a:rPr>
                        <a:t>20</a:t>
                      </a:r>
                    </a:p>
                  </a:txBody>
                  <a:tcPr marL="110355" marR="110355" marT="55177" marB="55177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614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>
                          <a:effectLst/>
                          <a:latin typeface="+mn-lt"/>
                        </a:rPr>
                        <a:t>Automotive</a:t>
                      </a:r>
                    </a:p>
                  </a:txBody>
                  <a:tcPr marL="110355" marR="110355" marT="55177" marB="55177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  <a:latin typeface="+mn-lt"/>
                        </a:rPr>
                        <a:t>30</a:t>
                      </a:r>
                    </a:p>
                  </a:txBody>
                  <a:tcPr marL="110355" marR="110355" marT="55177" marB="55177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  <a:latin typeface="+mn-lt"/>
                        </a:rPr>
                        <a:t>30</a:t>
                      </a:r>
                    </a:p>
                  </a:txBody>
                  <a:tcPr marL="110355" marR="110355" marT="55177" marB="55177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  <a:latin typeface="+mn-lt"/>
                        </a:rPr>
                        <a:t>30</a:t>
                      </a:r>
                    </a:p>
                  </a:txBody>
                  <a:tcPr marL="110355" marR="110355" marT="55177" marB="55177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0838355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9"/>
          <p:cNvSpPr>
            <a:spLocks noGrp="1"/>
          </p:cNvSpPr>
          <p:nvPr>
            <p:ph type="body" sz="quarter" idx="10"/>
          </p:nvPr>
        </p:nvSpPr>
        <p:spPr>
          <a:xfrm>
            <a:off x="5988844" y="2506662"/>
            <a:ext cx="6305289" cy="1292662"/>
          </a:xfrm>
        </p:spPr>
        <p:txBody>
          <a:bodyPr/>
          <a:lstStyle/>
          <a:p>
            <a:pPr algn="r"/>
            <a:r>
              <a:rPr lang="en-US" dirty="0"/>
              <a:t>Proximity beacon advertising package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2"/>
          <a:srcRect r="55685"/>
          <a:stretch/>
        </p:blipFill>
        <p:spPr>
          <a:xfrm>
            <a:off x="3855244" y="696310"/>
            <a:ext cx="2971800" cy="405915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3"/>
          <a:srcRect r="55685"/>
          <a:stretch/>
        </p:blipFill>
        <p:spPr>
          <a:xfrm>
            <a:off x="502445" y="677862"/>
            <a:ext cx="2971799" cy="2792183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090" y="3470045"/>
            <a:ext cx="2806154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9114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Eddystone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6972" y="1363662"/>
            <a:ext cx="5485698" cy="2830903"/>
          </a:xfrm>
        </p:spPr>
        <p:txBody>
          <a:bodyPr/>
          <a:lstStyle/>
          <a:p>
            <a:r>
              <a:rPr lang="en-US" dirty="0" smtClean="0"/>
              <a:t>Every </a:t>
            </a:r>
            <a:r>
              <a:rPr lang="en-US" dirty="0" err="1" smtClean="0"/>
              <a:t>Eddystone</a:t>
            </a:r>
            <a:r>
              <a:rPr lang="en-US" dirty="0" smtClean="0"/>
              <a:t> data frame contains the Frame Type information on its first byte:</a:t>
            </a:r>
          </a:p>
          <a:p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5954888" y="906462"/>
            <a:ext cx="6480000" cy="4989155"/>
            <a:chOff x="5969652" y="23156"/>
            <a:chExt cx="6480000" cy="4989155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09652" y="23156"/>
              <a:ext cx="5400000" cy="1340506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69652" y="1363662"/>
              <a:ext cx="6480000" cy="3648649"/>
            </a:xfrm>
            <a:prstGeom prst="rect">
              <a:avLst/>
            </a:prstGeom>
          </p:spPr>
        </p:pic>
      </p:grp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8062639"/>
              </p:ext>
            </p:extLst>
          </p:nvPr>
        </p:nvGraphicFramePr>
        <p:xfrm>
          <a:off x="634999" y="3763647"/>
          <a:ext cx="4769644" cy="2131970"/>
        </p:xfrm>
        <a:graphic>
          <a:graphicData uri="http://schemas.openxmlformats.org/drawingml/2006/table">
            <a:tbl>
              <a:tblPr/>
              <a:tblGrid>
                <a:gridCol w="13168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05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477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6250">
                <a:tc>
                  <a:txBody>
                    <a:bodyPr/>
                    <a:lstStyle/>
                    <a:p>
                      <a:pPr algn="l"/>
                      <a:r>
                        <a:rPr lang="en-US" sz="1500" b="1" dirty="0">
                          <a:effectLst/>
                          <a:latin typeface="+mn-lt"/>
                        </a:rPr>
                        <a:t>Frame Type</a:t>
                      </a:r>
                    </a:p>
                  </a:txBody>
                  <a:tcPr marL="134922" marR="134922" marT="62272" marB="62272" anchor="ctr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>
                          <a:effectLst/>
                          <a:latin typeface="+mn-lt"/>
                        </a:rPr>
                        <a:t>High-Order 4 bits</a:t>
                      </a:r>
                    </a:p>
                  </a:txBody>
                  <a:tcPr marL="134922" marR="134922" marT="62272" marB="62272" anchor="ctr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>
                          <a:effectLst/>
                          <a:latin typeface="+mn-lt"/>
                        </a:rPr>
                        <a:t>Byte Value</a:t>
                      </a:r>
                    </a:p>
                  </a:txBody>
                  <a:tcPr marL="134922" marR="134922" marT="62272" marB="62272" anchor="ctr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8721">
                <a:tc>
                  <a:txBody>
                    <a:bodyPr/>
                    <a:lstStyle/>
                    <a:p>
                      <a:pPr algn="l"/>
                      <a:r>
                        <a:rPr lang="en-US" sz="1500" dirty="0">
                          <a:effectLst/>
                          <a:latin typeface="+mn-lt"/>
                        </a:rPr>
                        <a:t>UID</a:t>
                      </a:r>
                    </a:p>
                  </a:txBody>
                  <a:tcPr marL="134922" marR="134922" marT="62272" marB="62272" anchor="ctr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sz="1500">
                          <a:effectLst/>
                          <a:latin typeface="+mn-lt"/>
                        </a:rPr>
                        <a:t>0000</a:t>
                      </a:r>
                    </a:p>
                  </a:txBody>
                  <a:tcPr marL="134922" marR="134922" marT="62272" marB="62272" anchor="ctr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sz="1500">
                          <a:effectLst/>
                          <a:latin typeface="+mn-lt"/>
                        </a:rPr>
                        <a:t>0x00</a:t>
                      </a:r>
                    </a:p>
                  </a:txBody>
                  <a:tcPr marL="134922" marR="134922" marT="62272" marB="62272" anchor="ctr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8721">
                <a:tc>
                  <a:txBody>
                    <a:bodyPr/>
                    <a:lstStyle/>
                    <a:p>
                      <a:pPr algn="l"/>
                      <a:r>
                        <a:rPr lang="en-US" sz="1500" dirty="0">
                          <a:effectLst/>
                          <a:latin typeface="+mn-lt"/>
                        </a:rPr>
                        <a:t>URL</a:t>
                      </a:r>
                    </a:p>
                  </a:txBody>
                  <a:tcPr marL="134922" marR="134922" marT="62272" marB="62272" anchor="ctr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sz="1500" dirty="0">
                          <a:effectLst/>
                          <a:latin typeface="+mn-lt"/>
                        </a:rPr>
                        <a:t>0001</a:t>
                      </a:r>
                    </a:p>
                  </a:txBody>
                  <a:tcPr marL="134922" marR="134922" marT="62272" marB="62272" anchor="ctr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effectLst/>
                          <a:latin typeface="+mn-lt"/>
                        </a:rPr>
                        <a:t>0x10</a:t>
                      </a:r>
                    </a:p>
                  </a:txBody>
                  <a:tcPr marL="134922" marR="134922" marT="62272" marB="62272" anchor="ctr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8721">
                <a:tc>
                  <a:txBody>
                    <a:bodyPr/>
                    <a:lstStyle/>
                    <a:p>
                      <a:pPr algn="l"/>
                      <a:r>
                        <a:rPr lang="en-US" sz="1500">
                          <a:effectLst/>
                          <a:latin typeface="+mn-lt"/>
                        </a:rPr>
                        <a:t>TLM</a:t>
                      </a:r>
                    </a:p>
                  </a:txBody>
                  <a:tcPr marL="134922" marR="134922" marT="62272" marB="62272" anchor="ctr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sz="1500" dirty="0">
                          <a:effectLst/>
                          <a:latin typeface="+mn-lt"/>
                        </a:rPr>
                        <a:t>0010</a:t>
                      </a:r>
                    </a:p>
                  </a:txBody>
                  <a:tcPr marL="134922" marR="134922" marT="62272" marB="62272" anchor="ctr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sz="1500">
                          <a:effectLst/>
                          <a:latin typeface="+mn-lt"/>
                        </a:rPr>
                        <a:t>0x20</a:t>
                      </a:r>
                    </a:p>
                  </a:txBody>
                  <a:tcPr marL="134922" marR="134922" marT="62272" marB="62272" anchor="ctr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8721">
                <a:tc>
                  <a:txBody>
                    <a:bodyPr/>
                    <a:lstStyle/>
                    <a:p>
                      <a:pPr algn="l"/>
                      <a:r>
                        <a:rPr lang="en-US" sz="1500">
                          <a:effectLst/>
                          <a:latin typeface="+mn-lt"/>
                        </a:rPr>
                        <a:t>RESERVED</a:t>
                      </a:r>
                    </a:p>
                  </a:txBody>
                  <a:tcPr marL="134922" marR="134922" marT="62272" marB="62272" anchor="ctr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sz="1500" dirty="0">
                          <a:effectLst/>
                          <a:latin typeface="+mn-lt"/>
                        </a:rPr>
                        <a:t>0011</a:t>
                      </a:r>
                    </a:p>
                  </a:txBody>
                  <a:tcPr marL="134922" marR="134922" marT="62272" marB="62272" anchor="ctr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effectLst/>
                          <a:latin typeface="+mn-lt"/>
                        </a:rPr>
                        <a:t>0x30</a:t>
                      </a:r>
                    </a:p>
                  </a:txBody>
                  <a:tcPr marL="134922" marR="134922" marT="62272" marB="62272" anchor="ctr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8721">
                <a:tc>
                  <a:txBody>
                    <a:bodyPr/>
                    <a:lstStyle/>
                    <a:p>
                      <a:pPr algn="l"/>
                      <a:r>
                        <a:rPr lang="en-US" sz="1500">
                          <a:effectLst/>
                          <a:latin typeface="+mn-lt"/>
                        </a:rPr>
                        <a:t>RESERVED</a:t>
                      </a:r>
                    </a:p>
                  </a:txBody>
                  <a:tcPr marL="134922" marR="134922" marT="62272" marB="62272" anchor="ctr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sz="1500" dirty="0">
                          <a:effectLst/>
                          <a:latin typeface="+mn-lt"/>
                        </a:rPr>
                        <a:t>0100</a:t>
                      </a:r>
                    </a:p>
                  </a:txBody>
                  <a:tcPr marL="134922" marR="134922" marT="62272" marB="62272" anchor="ctr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effectLst/>
                          <a:latin typeface="+mn-lt"/>
                        </a:rPr>
                        <a:t>0x40</a:t>
                      </a:r>
                    </a:p>
                  </a:txBody>
                  <a:tcPr marL="134922" marR="134922" marT="62272" marB="62272" anchor="ctr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5966218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09" y="295283"/>
            <a:ext cx="4190236" cy="917575"/>
          </a:xfrm>
        </p:spPr>
        <p:txBody>
          <a:bodyPr/>
          <a:lstStyle/>
          <a:p>
            <a:r>
              <a:rPr lang="en-US" dirty="0" err="1" smtClean="0"/>
              <a:t>Eddystone</a:t>
            </a:r>
            <a:r>
              <a:rPr lang="en-US" dirty="0" smtClean="0"/>
              <a:t>-UID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09" y="2049462"/>
            <a:ext cx="5485698" cy="3483261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Eddystone</a:t>
            </a:r>
            <a:r>
              <a:rPr lang="en-US" dirty="0"/>
              <a:t>-UID frame broadcasts an opaque</a:t>
            </a:r>
            <a:r>
              <a:rPr lang="en-US" dirty="0" smtClean="0"/>
              <a:t>, </a:t>
            </a:r>
            <a:r>
              <a:rPr lang="en-US" dirty="0"/>
              <a:t>unique 16-byte Beacon ID composed of:</a:t>
            </a:r>
          </a:p>
          <a:p>
            <a:pPr marL="571500" indent="-571500">
              <a:buFontTx/>
              <a:buChar char="-"/>
            </a:pPr>
            <a:r>
              <a:rPr lang="en-US" dirty="0"/>
              <a:t>10-byte namespace</a:t>
            </a:r>
          </a:p>
          <a:p>
            <a:pPr marL="571500" indent="-571500">
              <a:buFontTx/>
              <a:buChar char="-"/>
            </a:pPr>
            <a:r>
              <a:rPr lang="en-US" dirty="0"/>
              <a:t>6-byte instance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3412743"/>
              </p:ext>
            </p:extLst>
          </p:nvPr>
        </p:nvGraphicFramePr>
        <p:xfrm>
          <a:off x="5760307" y="2779783"/>
          <a:ext cx="6400737" cy="2022618"/>
        </p:xfrm>
        <a:graphic>
          <a:graphicData uri="http://schemas.openxmlformats.org/drawingml/2006/table">
            <a:tbl>
              <a:tblPr/>
              <a:tblGrid>
                <a:gridCol w="9143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384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856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6779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9448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56146">
                <a:tc gridSpan="2">
                  <a:txBody>
                    <a:bodyPr/>
                    <a:lstStyle/>
                    <a:p>
                      <a:r>
                        <a:rPr lang="en-US" sz="1400" b="0" dirty="0">
                          <a:effectLst/>
                          <a:latin typeface="+mn-lt"/>
                        </a:rPr>
                        <a:t>Store location</a:t>
                      </a:r>
                    </a:p>
                  </a:txBody>
                  <a:tcPr marL="110355" marR="110355" marT="55177" marB="55177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 smtClean="0">
                          <a:effectLst/>
                          <a:latin typeface="+mn-lt"/>
                        </a:rPr>
                        <a:t>New York</a:t>
                      </a:r>
                      <a:endParaRPr lang="en-US" sz="1400" b="0" dirty="0">
                        <a:effectLst/>
                        <a:latin typeface="+mn-lt"/>
                      </a:endParaRPr>
                    </a:p>
                  </a:txBody>
                  <a:tcPr marL="110355" marR="110355" marT="55177" marB="55177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 smtClean="0">
                          <a:effectLst/>
                          <a:latin typeface="+mn-lt"/>
                        </a:rPr>
                        <a:t>Los Angeles</a:t>
                      </a:r>
                      <a:endParaRPr lang="en-US" sz="1400" b="0" dirty="0">
                        <a:effectLst/>
                        <a:latin typeface="+mn-lt"/>
                      </a:endParaRPr>
                    </a:p>
                  </a:txBody>
                  <a:tcPr marL="110355" marR="110355" marT="55177" marB="55177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 smtClean="0">
                          <a:effectLst/>
                          <a:latin typeface="+mn-lt"/>
                        </a:rPr>
                        <a:t>San Francisco</a:t>
                      </a:r>
                      <a:endParaRPr lang="en-US" sz="1400" b="0" dirty="0">
                        <a:effectLst/>
                        <a:latin typeface="+mn-lt"/>
                      </a:endParaRPr>
                    </a:p>
                  </a:txBody>
                  <a:tcPr marL="110355" marR="110355" marT="55177" marB="55177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8034">
                <a:tc gridSpan="2">
                  <a:txBody>
                    <a:bodyPr/>
                    <a:lstStyle/>
                    <a:p>
                      <a:r>
                        <a:rPr lang="en-US" sz="1400" b="0" dirty="0" smtClean="0">
                          <a:effectLst/>
                          <a:latin typeface="+mn-lt"/>
                        </a:rPr>
                        <a:t>Namespace</a:t>
                      </a:r>
                      <a:endParaRPr lang="en-US" sz="1400" b="0" dirty="0">
                        <a:effectLst/>
                        <a:latin typeface="+mn-lt"/>
                      </a:endParaRPr>
                    </a:p>
                  </a:txBody>
                  <a:tcPr marL="110355" marR="110355" marT="55177" marB="55177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is-IS" sz="1600" dirty="0" smtClean="0">
                          <a:effectLst/>
                          <a:latin typeface="+mn-lt"/>
                        </a:rPr>
                        <a:t>DDD468A7-</a:t>
                      </a:r>
                      <a:r>
                        <a:rPr lang="is-IS" sz="1200" dirty="0" smtClean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056B-9E2F-EAE2</a:t>
                      </a:r>
                      <a:r>
                        <a:rPr lang="is-IS" sz="1600" dirty="0" smtClean="0">
                          <a:effectLst/>
                          <a:latin typeface="+mn-lt"/>
                        </a:rPr>
                        <a:t>-6FCE4706331E</a:t>
                      </a:r>
                    </a:p>
                  </a:txBody>
                  <a:tcPr marL="110355" marR="110355" marT="55177" marB="55177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6146">
                <a:tc rowSpan="3">
                  <a:txBody>
                    <a:bodyPr/>
                    <a:lstStyle/>
                    <a:p>
                      <a:r>
                        <a:rPr lang="en-US" sz="1400" b="0" dirty="0" smtClean="0">
                          <a:effectLst/>
                          <a:latin typeface="+mn-lt"/>
                        </a:rPr>
                        <a:t>Instance</a:t>
                      </a:r>
                      <a:endParaRPr lang="en-US" sz="1400" b="0" dirty="0">
                        <a:effectLst/>
                        <a:latin typeface="+mn-lt"/>
                      </a:endParaRPr>
                    </a:p>
                  </a:txBody>
                  <a:tcPr marL="110355" marR="110355" marT="55177" marB="55177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effectLst/>
                          <a:latin typeface="+mn-lt"/>
                        </a:rPr>
                        <a:t>Clothing</a:t>
                      </a:r>
                    </a:p>
                  </a:txBody>
                  <a:tcPr marL="110355" marR="110355" marT="55177" marB="55177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effectLst/>
                          <a:latin typeface="+mn-lt"/>
                        </a:rPr>
                        <a:t>000000000</a:t>
                      </a:r>
                      <a:r>
                        <a:rPr lang="en-US" sz="1200" dirty="0" smtClean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1</a:t>
                      </a:r>
                      <a:r>
                        <a:rPr lang="en-US" sz="1200" dirty="0" smtClean="0">
                          <a:effectLst/>
                          <a:latin typeface="+mn-lt"/>
                        </a:rPr>
                        <a:t>10</a:t>
                      </a:r>
                      <a:endParaRPr lang="en-US" sz="1600" dirty="0">
                        <a:effectLst/>
                        <a:latin typeface="+mn-lt"/>
                      </a:endParaRPr>
                    </a:p>
                  </a:txBody>
                  <a:tcPr marL="110355" marR="110355" marT="55177" marB="55177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effectLst/>
                          <a:latin typeface="+mn-lt"/>
                        </a:rPr>
                        <a:t>000000</a:t>
                      </a:r>
                      <a:r>
                        <a:rPr 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000</a:t>
                      </a:r>
                      <a:r>
                        <a:rPr lang="en-US" sz="1200" kern="1200" dirty="0" smtClean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  <a:endParaRPr lang="en-US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0355" marR="110355" marT="55177" marB="55177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effectLst/>
                          <a:latin typeface="+mn-lt"/>
                        </a:rPr>
                        <a:t>000000</a:t>
                      </a:r>
                      <a:r>
                        <a:rPr 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000</a:t>
                      </a:r>
                      <a:r>
                        <a:rPr lang="en-US" sz="1200" kern="1200" dirty="0" smtClean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r>
                        <a:rPr 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  <a:endParaRPr lang="en-US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0355" marR="110355" marT="55177" marB="55177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614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effectLst/>
                          <a:latin typeface="+mn-lt"/>
                        </a:rPr>
                        <a:t>Housewares</a:t>
                      </a:r>
                    </a:p>
                  </a:txBody>
                  <a:tcPr marL="110355" marR="110355" marT="55177" marB="55177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effectLst/>
                          <a:latin typeface="+mn-lt"/>
                        </a:rPr>
                        <a:t>000000</a:t>
                      </a:r>
                      <a:r>
                        <a:rPr lang="is-I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000</a:t>
                      </a:r>
                      <a:r>
                        <a:rPr lang="is-IS" sz="1200" kern="1200" dirty="0" smtClean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is-I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endParaRPr lang="is-IS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0355" marR="110355" marT="55177" marB="55177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effectLst/>
                          <a:latin typeface="+mn-lt"/>
                        </a:rPr>
                        <a:t>000000</a:t>
                      </a:r>
                      <a:r>
                        <a:rPr lang="is-I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000</a:t>
                      </a:r>
                      <a:r>
                        <a:rPr lang="is-IS" sz="1200" kern="1200" dirty="0" smtClean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is-I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endParaRPr lang="is-IS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0355" marR="110355" marT="55177" marB="55177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effectLst/>
                          <a:latin typeface="+mn-lt"/>
                        </a:rPr>
                        <a:t>000000</a:t>
                      </a:r>
                      <a:r>
                        <a:rPr lang="is-I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000</a:t>
                      </a:r>
                      <a:r>
                        <a:rPr lang="is-IS" sz="1200" kern="1200" dirty="0" smtClean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r>
                        <a:rPr lang="is-I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endParaRPr lang="is-IS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0355" marR="110355" marT="55177" marB="55177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614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effectLst/>
                          <a:latin typeface="+mn-lt"/>
                        </a:rPr>
                        <a:t>Automotive</a:t>
                      </a:r>
                    </a:p>
                  </a:txBody>
                  <a:tcPr marL="110355" marR="110355" marT="55177" marB="55177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effectLst/>
                          <a:latin typeface="+mn-lt"/>
                        </a:rPr>
                        <a:t>000000</a:t>
                      </a:r>
                      <a:r>
                        <a:rPr 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000</a:t>
                      </a:r>
                      <a:r>
                        <a:rPr lang="en-US" sz="1200" kern="1200" dirty="0" smtClean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endParaRPr lang="en-US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0355" marR="110355" marT="55177" marB="55177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effectLst/>
                          <a:latin typeface="+mn-lt"/>
                        </a:rPr>
                        <a:t>000000</a:t>
                      </a:r>
                      <a:r>
                        <a:rPr 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000</a:t>
                      </a:r>
                      <a:r>
                        <a:rPr lang="en-US" sz="1200" kern="1200" dirty="0" smtClean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endParaRPr lang="en-US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0355" marR="110355" marT="55177" marB="55177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effectLst/>
                          <a:latin typeface="+mn-lt"/>
                        </a:rPr>
                        <a:t>000000</a:t>
                      </a:r>
                      <a:r>
                        <a:rPr 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000</a:t>
                      </a:r>
                      <a:r>
                        <a:rPr lang="en-US" sz="1200" kern="1200" dirty="0" smtClean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r>
                        <a:rPr 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endParaRPr lang="en-US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0355" marR="110355" marT="55177" marB="55177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685269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Eddystone</a:t>
            </a:r>
            <a:r>
              <a:rPr lang="en-US" dirty="0" smtClean="0"/>
              <a:t>-URL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5423" y="1905241"/>
            <a:ext cx="5485698" cy="3175485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Eddystone</a:t>
            </a:r>
            <a:r>
              <a:rPr lang="en-US" dirty="0"/>
              <a:t>-URL frame broadcasts a URL using a compressed encoding format in order to fit more within the limited advertisement </a:t>
            </a:r>
            <a:r>
              <a:rPr lang="en-US" dirty="0" smtClean="0"/>
              <a:t>packet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7630398"/>
              </p:ext>
            </p:extLst>
          </p:nvPr>
        </p:nvGraphicFramePr>
        <p:xfrm>
          <a:off x="6446044" y="2446822"/>
          <a:ext cx="5561836" cy="2092325"/>
        </p:xfrm>
        <a:graphic>
          <a:graphicData uri="http://schemas.openxmlformats.org/drawingml/2006/table">
            <a:tbl>
              <a:tblPr/>
              <a:tblGrid>
                <a:gridCol w="13708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9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18465">
                <a:tc>
                  <a:txBody>
                    <a:bodyPr/>
                    <a:lstStyle/>
                    <a:p>
                      <a:r>
                        <a:rPr lang="en-US" sz="1500" b="1" dirty="0">
                          <a:effectLst/>
                          <a:latin typeface="+mn-lt"/>
                        </a:rPr>
                        <a:t>Byte offset</a:t>
                      </a:r>
                    </a:p>
                  </a:txBody>
                  <a:tcPr marL="161906" marR="161906" marT="74726" marB="74726" anchor="ctr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1" dirty="0">
                          <a:effectLst/>
                          <a:latin typeface="+mn-lt"/>
                        </a:rPr>
                        <a:t>Field</a:t>
                      </a:r>
                    </a:p>
                  </a:txBody>
                  <a:tcPr marL="161906" marR="161906" marT="74726" marB="74726" anchor="ctr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1" dirty="0">
                          <a:effectLst/>
                          <a:latin typeface="+mn-lt"/>
                        </a:rPr>
                        <a:t>Description</a:t>
                      </a:r>
                    </a:p>
                  </a:txBody>
                  <a:tcPr marL="161906" marR="161906" marT="74726" marB="74726" anchor="ctr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8465">
                <a:tc>
                  <a:txBody>
                    <a:bodyPr/>
                    <a:lstStyle/>
                    <a:p>
                      <a:r>
                        <a:rPr lang="en-US" sz="1500" dirty="0"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161906" marR="161906" marT="74726" marB="74726" anchor="ctr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  <a:latin typeface="+mn-lt"/>
                        </a:rPr>
                        <a:t>Frame Type</a:t>
                      </a:r>
                    </a:p>
                  </a:txBody>
                  <a:tcPr marL="161906" marR="161906" marT="74726" marB="74726" anchor="ctr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i-FI" sz="1500" dirty="0">
                          <a:effectLst/>
                          <a:latin typeface="+mn-lt"/>
                        </a:rPr>
                        <a:t>Value = 0x10</a:t>
                      </a:r>
                    </a:p>
                  </a:txBody>
                  <a:tcPr marL="161906" marR="161906" marT="74726" marB="74726" anchor="ctr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8465">
                <a:tc>
                  <a:txBody>
                    <a:bodyPr/>
                    <a:lstStyle/>
                    <a:p>
                      <a:r>
                        <a:rPr lang="en-US" sz="1500" dirty="0"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161906" marR="161906" marT="74726" marB="74726" anchor="ctr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effectLst/>
                          <a:latin typeface="+mn-lt"/>
                        </a:rPr>
                        <a:t>TX Power</a:t>
                      </a:r>
                    </a:p>
                  </a:txBody>
                  <a:tcPr marL="161906" marR="161906" marT="74726" marB="74726" anchor="ctr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  <a:latin typeface="+mn-lt"/>
                        </a:rPr>
                        <a:t>Calibrated Tx power at 0 m</a:t>
                      </a:r>
                    </a:p>
                  </a:txBody>
                  <a:tcPr marL="161906" marR="161906" marT="74726" marB="74726" anchor="ctr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8465">
                <a:tc>
                  <a:txBody>
                    <a:bodyPr/>
                    <a:lstStyle/>
                    <a:p>
                      <a:r>
                        <a:rPr lang="is-IS" sz="1500">
                          <a:effectLst/>
                          <a:latin typeface="+mn-lt"/>
                        </a:rPr>
                        <a:t>2</a:t>
                      </a:r>
                    </a:p>
                  </a:txBody>
                  <a:tcPr marL="161906" marR="161906" marT="74726" marB="74726" anchor="ctr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effectLst/>
                          <a:latin typeface="+mn-lt"/>
                        </a:rPr>
                        <a:t>URL Scheme</a:t>
                      </a:r>
                    </a:p>
                  </a:txBody>
                  <a:tcPr marL="161906" marR="161906" marT="74726" marB="74726" anchor="ctr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effectLst/>
                          <a:latin typeface="+mn-lt"/>
                        </a:rPr>
                        <a:t>Encoded Scheme Prefix</a:t>
                      </a:r>
                    </a:p>
                  </a:txBody>
                  <a:tcPr marL="161906" marR="161906" marT="74726" marB="74726" anchor="ctr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8465"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  <a:latin typeface="+mn-lt"/>
                        </a:rPr>
                        <a:t>3+</a:t>
                      </a:r>
                    </a:p>
                  </a:txBody>
                  <a:tcPr marL="161906" marR="161906" marT="74726" marB="74726" anchor="ctr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  <a:latin typeface="+mn-lt"/>
                        </a:rPr>
                        <a:t>Encoded URL</a:t>
                      </a:r>
                    </a:p>
                  </a:txBody>
                  <a:tcPr marL="161906" marR="161906" marT="74726" marB="74726" anchor="ctr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effectLst/>
                          <a:latin typeface="+mn-lt"/>
                        </a:rPr>
                        <a:t>Length 0-17</a:t>
                      </a:r>
                    </a:p>
                  </a:txBody>
                  <a:tcPr marL="161906" marR="161906" marT="74726" marB="74726" anchor="ctr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12934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Eddystone</a:t>
            </a:r>
            <a:r>
              <a:rPr lang="en-US" dirty="0" smtClean="0"/>
              <a:t>-TLM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6972" y="1363662"/>
            <a:ext cx="5485698" cy="4326313"/>
          </a:xfrm>
        </p:spPr>
        <p:txBody>
          <a:bodyPr/>
          <a:lstStyle/>
          <a:p>
            <a:r>
              <a:rPr lang="en-US" dirty="0" err="1"/>
              <a:t>Eddystone</a:t>
            </a:r>
            <a:r>
              <a:rPr lang="en-US" dirty="0"/>
              <a:t> beacons may transmit data about their own operation to </a:t>
            </a:r>
            <a:r>
              <a:rPr lang="en-US" dirty="0" smtClean="0"/>
              <a:t>clients</a:t>
            </a:r>
          </a:p>
          <a:p>
            <a:r>
              <a:rPr lang="en-US" dirty="0" smtClean="0"/>
              <a:t>This </a:t>
            </a:r>
            <a:r>
              <a:rPr lang="en-US" dirty="0"/>
              <a:t>data is called </a:t>
            </a:r>
            <a:r>
              <a:rPr lang="en-US" b="1" i="1" dirty="0"/>
              <a:t>telemetry</a:t>
            </a:r>
            <a:r>
              <a:rPr lang="en-US" dirty="0"/>
              <a:t> and is useful for monitoring the health and operation of a fleet of beacons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026849"/>
              </p:ext>
            </p:extLst>
          </p:nvPr>
        </p:nvGraphicFramePr>
        <p:xfrm>
          <a:off x="6979444" y="1746022"/>
          <a:ext cx="4608096" cy="3407704"/>
        </p:xfrm>
        <a:graphic>
          <a:graphicData uri="http://schemas.openxmlformats.org/drawingml/2006/table">
            <a:tbl>
              <a:tblPr/>
              <a:tblGrid>
                <a:gridCol w="15360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360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3603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74360"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>
                          <a:effectLst/>
                        </a:rPr>
                        <a:t>Byte offset</a:t>
                      </a:r>
                    </a:p>
                  </a:txBody>
                  <a:tcPr marL="67461" marR="67461" marT="31136" marB="31136" anchor="ctr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>
                          <a:effectLst/>
                        </a:rPr>
                        <a:t>Field</a:t>
                      </a:r>
                    </a:p>
                  </a:txBody>
                  <a:tcPr marL="67461" marR="67461" marT="31136" marB="31136" anchor="ctr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>
                          <a:effectLst/>
                        </a:rPr>
                        <a:t>Description</a:t>
                      </a:r>
                    </a:p>
                  </a:txBody>
                  <a:tcPr marL="67461" marR="67461" marT="31136" marB="31136" anchor="ctr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4360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effectLst/>
                        </a:rPr>
                        <a:t>0</a:t>
                      </a:r>
                    </a:p>
                  </a:txBody>
                  <a:tcPr marL="67461" marR="67461" marT="31136" marB="31136" anchor="ctr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effectLst/>
                        </a:rPr>
                        <a:t>Frame Type</a:t>
                      </a:r>
                    </a:p>
                  </a:txBody>
                  <a:tcPr marL="67461" marR="67461" marT="31136" marB="31136" anchor="ctr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i-FI" sz="1500">
                          <a:effectLst/>
                        </a:rPr>
                        <a:t>Value = 0x20</a:t>
                      </a:r>
                    </a:p>
                  </a:txBody>
                  <a:tcPr marL="67461" marR="67461" marT="31136" marB="31136" anchor="ctr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4360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effectLst/>
                        </a:rPr>
                        <a:t>1</a:t>
                      </a:r>
                    </a:p>
                  </a:txBody>
                  <a:tcPr marL="67461" marR="67461" marT="31136" marB="31136" anchor="ctr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effectLst/>
                        </a:rPr>
                        <a:t>Version</a:t>
                      </a:r>
                    </a:p>
                  </a:txBody>
                  <a:tcPr marL="67461" marR="67461" marT="31136" marB="31136" anchor="ctr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effectLst/>
                        </a:rPr>
                        <a:t>TLM version, value = 0x00</a:t>
                      </a:r>
                    </a:p>
                  </a:txBody>
                  <a:tcPr marL="67461" marR="67461" marT="31136" marB="31136" anchor="ctr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4360">
                <a:tc>
                  <a:txBody>
                    <a:bodyPr/>
                    <a:lstStyle/>
                    <a:p>
                      <a:pPr algn="ctr"/>
                      <a:r>
                        <a:rPr lang="is-IS" sz="1500" dirty="0" smtClean="0">
                          <a:effectLst/>
                        </a:rPr>
                        <a:t>2-3</a:t>
                      </a:r>
                      <a:endParaRPr lang="is-IS" sz="1500" dirty="0">
                        <a:effectLst/>
                      </a:endParaRPr>
                    </a:p>
                  </a:txBody>
                  <a:tcPr marL="67461" marR="67461" marT="31136" marB="31136" anchor="ctr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>
                          <a:effectLst/>
                        </a:rPr>
                        <a:t>VBATT</a:t>
                      </a:r>
                      <a:endParaRPr lang="en-US" sz="1500" dirty="0">
                        <a:effectLst/>
                      </a:endParaRPr>
                    </a:p>
                  </a:txBody>
                  <a:tcPr marL="67461" marR="67461" marT="31136" marB="31136" anchor="ctr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effectLst/>
                        </a:rPr>
                        <a:t>Battery voltage, 1 mV/bit</a:t>
                      </a:r>
                    </a:p>
                  </a:txBody>
                  <a:tcPr marL="67461" marR="67461" marT="31136" marB="31136" anchor="ctr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4360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>
                          <a:effectLst/>
                        </a:rPr>
                        <a:t>4-5</a:t>
                      </a:r>
                      <a:endParaRPr lang="en-US" sz="1500" dirty="0">
                        <a:effectLst/>
                      </a:endParaRPr>
                    </a:p>
                  </a:txBody>
                  <a:tcPr marL="67461" marR="67461" marT="31136" marB="31136" anchor="ctr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 smtClean="0">
                          <a:effectLst/>
                        </a:rPr>
                        <a:t>TEMP</a:t>
                      </a:r>
                      <a:endParaRPr lang="pt-BR" sz="1500" dirty="0">
                        <a:effectLst/>
                      </a:endParaRPr>
                    </a:p>
                  </a:txBody>
                  <a:tcPr marL="67461" marR="67461" marT="31136" marB="31136" anchor="ctr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effectLst/>
                        </a:rPr>
                        <a:t>Beacon temperature</a:t>
                      </a:r>
                    </a:p>
                  </a:txBody>
                  <a:tcPr marL="67461" marR="67461" marT="31136" marB="31136" anchor="ctr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4360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>
                          <a:effectLst/>
                        </a:rPr>
                        <a:t>6-9</a:t>
                      </a:r>
                      <a:endParaRPr lang="en-US" sz="1500" dirty="0">
                        <a:effectLst/>
                      </a:endParaRPr>
                    </a:p>
                  </a:txBody>
                  <a:tcPr marL="67461" marR="67461" marT="31136" marB="31136" anchor="ctr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>
                          <a:effectLst/>
                        </a:rPr>
                        <a:t>ADV_CNT</a:t>
                      </a:r>
                      <a:endParaRPr lang="en-US" sz="1500" dirty="0">
                        <a:effectLst/>
                      </a:endParaRPr>
                    </a:p>
                  </a:txBody>
                  <a:tcPr marL="67461" marR="67461" marT="31136" marB="31136" anchor="ctr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effectLst/>
                        </a:rPr>
                        <a:t>Advertising PDU count</a:t>
                      </a:r>
                    </a:p>
                  </a:txBody>
                  <a:tcPr marL="67461" marR="67461" marT="31136" marB="31136" anchor="ctr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4360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>
                          <a:effectLst/>
                        </a:rPr>
                        <a:t>10-13</a:t>
                      </a:r>
                      <a:endParaRPr lang="en-US" sz="1500" dirty="0">
                        <a:effectLst/>
                      </a:endParaRPr>
                    </a:p>
                  </a:txBody>
                  <a:tcPr marL="67461" marR="67461" marT="31136" marB="31136" anchor="ctr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>
                          <a:effectLst/>
                        </a:rPr>
                        <a:t>SEC_CNT</a:t>
                      </a:r>
                      <a:endParaRPr lang="en-US" sz="1500" dirty="0">
                        <a:effectLst/>
                      </a:endParaRPr>
                    </a:p>
                  </a:txBody>
                  <a:tcPr marL="67461" marR="67461" marT="31136" marB="31136" anchor="ctr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effectLst/>
                        </a:rPr>
                        <a:t>Time since power-on or reboot</a:t>
                      </a:r>
                    </a:p>
                  </a:txBody>
                  <a:tcPr marL="67461" marR="67461" marT="31136" marB="31136" anchor="ctr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9277291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UWP libraries</a:t>
            </a:r>
            <a:br>
              <a:rPr lang="en-US" dirty="0"/>
            </a:br>
            <a:r>
              <a:rPr lang="en-US" sz="4000" dirty="0" err="1">
                <a:solidFill>
                  <a:schemeClr val="bg1">
                    <a:lumMod val="75000"/>
                  </a:schemeClr>
                </a:solidFill>
              </a:rPr>
              <a:t>Windows.Devices.Bluetooth.Advertisement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1799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08" y="1592262"/>
            <a:ext cx="11885683" cy="3533275"/>
          </a:xfrm>
        </p:spPr>
        <p:txBody>
          <a:bodyPr/>
          <a:lstStyle/>
          <a:p>
            <a:r>
              <a:rPr lang="en-US" sz="3600" dirty="0">
                <a:solidFill>
                  <a:schemeClr val="tx1">
                    <a:lumMod val="50000"/>
                  </a:schemeClr>
                </a:solidFill>
              </a:rPr>
              <a:t>The Bluetooth LE advertisement watcher class is used to control and customize </a:t>
            </a:r>
            <a:r>
              <a:rPr lang="en-US" sz="3600" b="1" dirty="0">
                <a:solidFill>
                  <a:schemeClr val="tx1">
                    <a:lumMod val="50000"/>
                  </a:schemeClr>
                </a:solidFill>
              </a:rPr>
              <a:t>Bluetooth LE </a:t>
            </a:r>
            <a:r>
              <a:rPr lang="en-US" sz="3600" b="1" dirty="0" smtClean="0">
                <a:solidFill>
                  <a:schemeClr val="tx1">
                    <a:lumMod val="50000"/>
                  </a:schemeClr>
                </a:solidFill>
              </a:rPr>
              <a:t>scanning</a:t>
            </a:r>
            <a:endParaRPr lang="en-US" sz="3600" dirty="0">
              <a:solidFill>
                <a:schemeClr val="tx1">
                  <a:lumMod val="50000"/>
                </a:schemeClr>
              </a:solidFill>
            </a:endParaRPr>
          </a:p>
          <a:p>
            <a:endParaRPr lang="en-US" sz="1100" dirty="0">
              <a:solidFill>
                <a:schemeClr val="tx1">
                  <a:lumMod val="50000"/>
                </a:schemeClr>
              </a:solidFill>
            </a:endParaRPr>
          </a:p>
          <a:p>
            <a:endParaRPr lang="en-US" sz="1100" dirty="0" smtClean="0">
              <a:solidFill>
                <a:schemeClr val="tx1">
                  <a:lumMod val="50000"/>
                </a:schemeClr>
              </a:solidFill>
            </a:endParaRPr>
          </a:p>
          <a:p>
            <a:endParaRPr lang="en-US" sz="1100" dirty="0">
              <a:solidFill>
                <a:schemeClr val="tx1">
                  <a:lumMod val="50000"/>
                </a:schemeClr>
              </a:solidFill>
            </a:endParaRPr>
          </a:p>
          <a:p>
            <a:endParaRPr lang="en-US" sz="1100" dirty="0">
              <a:solidFill>
                <a:schemeClr val="tx1">
                  <a:lumMod val="50000"/>
                </a:schemeClr>
              </a:solidFill>
            </a:endParaRPr>
          </a:p>
          <a:p>
            <a:r>
              <a:rPr lang="en-US" sz="3600" dirty="0" smtClean="0">
                <a:solidFill>
                  <a:schemeClr val="tx1">
                    <a:lumMod val="50000"/>
                  </a:schemeClr>
                </a:solidFill>
              </a:rPr>
              <a:t>Filter </a:t>
            </a:r>
            <a:r>
              <a:rPr lang="en-US" sz="3600" dirty="0">
                <a:solidFill>
                  <a:schemeClr val="tx1">
                    <a:lumMod val="50000"/>
                  </a:schemeClr>
                </a:solidFill>
              </a:rPr>
              <a:t>settings available for advertisement data </a:t>
            </a:r>
            <a:r>
              <a:rPr lang="en-US" sz="3600" dirty="0" smtClean="0">
                <a:solidFill>
                  <a:schemeClr val="tx1">
                    <a:lumMod val="50000"/>
                  </a:schemeClr>
                </a:solidFill>
              </a:rPr>
              <a:t>(</a:t>
            </a:r>
            <a:r>
              <a:rPr lang="en-US" sz="3600" dirty="0" err="1">
                <a:solidFill>
                  <a:schemeClr val="accent2">
                    <a:lumMod val="75000"/>
                  </a:schemeClr>
                </a:solidFill>
              </a:rPr>
              <a:t>BluetoothLEAdvertisementFilter</a:t>
            </a:r>
            <a:r>
              <a:rPr lang="en-US" sz="3600" dirty="0" smtClean="0">
                <a:solidFill>
                  <a:schemeClr val="tx1">
                    <a:lumMod val="50000"/>
                  </a:schemeClr>
                </a:solidFill>
              </a:rPr>
              <a:t>) </a:t>
            </a:r>
            <a:r>
              <a:rPr lang="en-US" sz="3600" dirty="0">
                <a:solidFill>
                  <a:schemeClr val="tx1">
                    <a:lumMod val="50000"/>
                  </a:schemeClr>
                </a:solidFill>
              </a:rPr>
              <a:t>and signal strength </a:t>
            </a:r>
            <a:r>
              <a:rPr lang="en-US" sz="3600" dirty="0" smtClean="0">
                <a:solidFill>
                  <a:schemeClr val="tx1">
                    <a:lumMod val="50000"/>
                  </a:schemeClr>
                </a:solidFill>
              </a:rPr>
              <a:t>(</a:t>
            </a:r>
            <a:r>
              <a:rPr lang="en-US" sz="3600" dirty="0" err="1">
                <a:solidFill>
                  <a:schemeClr val="accent2">
                    <a:lumMod val="75000"/>
                  </a:schemeClr>
                </a:solidFill>
              </a:rPr>
              <a:t>BluetoothSignalStrengthFilter</a:t>
            </a:r>
            <a:r>
              <a:rPr lang="en-US" sz="3600" dirty="0" smtClean="0">
                <a:solidFill>
                  <a:schemeClr val="tx1">
                    <a:lumMod val="50000"/>
                  </a:schemeClr>
                </a:solidFill>
              </a:rPr>
              <a:t>)</a:t>
            </a:r>
            <a:endParaRPr lang="en-US" sz="36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2">
                    <a:lumMod val="75000"/>
                  </a:schemeClr>
                </a:solidFill>
              </a:rPr>
              <a:t>BluetoothLEAdvertisementWatcher</a:t>
            </a:r>
            <a:r>
              <a:rPr lang="en-US" dirty="0"/>
              <a:t> 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watcher</a:t>
            </a:r>
          </a:p>
        </p:txBody>
      </p:sp>
    </p:spTree>
    <p:extLst>
      <p:ext uri="{BB962C8B-B14F-4D97-AF65-F5344CB8AC3E}">
        <p14:creationId xmlns:p14="http://schemas.microsoft.com/office/powerpoint/2010/main" val="83984683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06" y="1212855"/>
            <a:ext cx="11885683" cy="5343001"/>
          </a:xfrm>
        </p:spPr>
        <p:txBody>
          <a:bodyPr/>
          <a:lstStyle/>
          <a:p>
            <a:pPr marL="0" indent="0">
              <a:buNone/>
            </a:pPr>
            <a:r>
              <a:rPr lang="en-US" dirty="0" err="1">
                <a:solidFill>
                  <a:schemeClr val="accent2">
                    <a:lumMod val="75000"/>
                  </a:schemeClr>
                </a:solidFill>
              </a:rPr>
              <a:t>BluetoothLEAdvertisementWatcher</a:t>
            </a:r>
            <a:r>
              <a:rPr lang="en-US" dirty="0"/>
              <a:t> 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watcher = </a:t>
            </a:r>
          </a:p>
          <a:p>
            <a:pPr marL="0" indent="0">
              <a:buNone/>
            </a:pPr>
            <a:r>
              <a:rPr lang="en-US" dirty="0">
                <a:solidFill>
                  <a:srgbClr val="0070C0"/>
                </a:solidFill>
              </a:rPr>
              <a:t>new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</a:rPr>
              <a:t>BluetoothLEAdvertisementWatcher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 {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</a:rPr>
              <a:t>ScanningMode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 = 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</a:rPr>
              <a:t>BluetoothLEScanningMode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</a:rPr>
              <a:t>.Active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 };</a:t>
            </a:r>
          </a:p>
          <a:p>
            <a:pPr marL="0" indent="0">
              <a:buNone/>
            </a:pPr>
            <a:r>
              <a:rPr lang="en-US" dirty="0" err="1">
                <a:solidFill>
                  <a:schemeClr val="tx1">
                    <a:lumMod val="50000"/>
                  </a:schemeClr>
                </a:solidFill>
              </a:rPr>
              <a:t>watcher.Received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 +=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</a:rPr>
              <a:t>WatcherOnReceived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;</a:t>
            </a:r>
          </a:p>
          <a:p>
            <a:pPr marL="0" indent="0">
              <a:buNone/>
            </a:pPr>
            <a:r>
              <a:rPr lang="en-US" dirty="0" err="1">
                <a:solidFill>
                  <a:schemeClr val="tx1">
                    <a:lumMod val="50000"/>
                  </a:schemeClr>
                </a:solidFill>
              </a:rPr>
              <a:t>watcher.Start</a:t>
            </a:r>
            <a:r>
              <a:rPr lang="en-US" dirty="0" smtClean="0">
                <a:solidFill>
                  <a:schemeClr val="tx1">
                    <a:lumMod val="50000"/>
                  </a:schemeClr>
                </a:solidFill>
              </a:rPr>
              <a:t>();</a:t>
            </a:r>
          </a:p>
          <a:p>
            <a:pPr marL="0" indent="0">
              <a:buNone/>
            </a:pPr>
            <a:endParaRPr lang="en-US" sz="1200" dirty="0" smtClean="0"/>
          </a:p>
          <a:p>
            <a:pPr marL="0" indent="0">
              <a:buNone/>
            </a:pPr>
            <a:r>
              <a:rPr lang="en-US" dirty="0" smtClean="0"/>
              <a:t>[</a:t>
            </a:r>
            <a:r>
              <a:rPr lang="is-IS" dirty="0" smtClean="0"/>
              <a:t>…</a:t>
            </a:r>
            <a:r>
              <a:rPr lang="en-US" dirty="0" smtClean="0"/>
              <a:t>]</a:t>
            </a:r>
            <a:endParaRPr lang="en-US" dirty="0"/>
          </a:p>
          <a:p>
            <a:pPr marL="0" indent="0">
              <a:buNone/>
            </a:pPr>
            <a:endParaRPr lang="en-US" sz="1200" dirty="0" smtClean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70C0"/>
                </a:solidFill>
              </a:rPr>
              <a:t>void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</a:rPr>
              <a:t>WatcherOnReceived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(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</a:rPr>
              <a:t>BluetoothLEAdvertisementWatcher</a:t>
            </a:r>
            <a:r>
              <a:rPr lang="en-US" dirty="0"/>
              <a:t> 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sender,</a:t>
            </a:r>
            <a:r>
              <a:rPr lang="en-US" dirty="0"/>
              <a:t> 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</a:rPr>
              <a:t>BluetoothLEAdvertisementReceivedEventArgs</a:t>
            </a:r>
            <a:r>
              <a:rPr lang="en-US" dirty="0"/>
              <a:t>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</a:rPr>
              <a:t>eventArgs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) </a:t>
            </a:r>
            <a:endParaRPr lang="en-US" dirty="0" smtClean="0">
              <a:solidFill>
                <a:schemeClr val="tx1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tx1">
                    <a:lumMod val="50000"/>
                  </a:schemeClr>
                </a:solidFill>
              </a:rPr>
              <a:t>{ </a:t>
            </a:r>
          </a:p>
          <a:p>
            <a:pPr marL="0" indent="0">
              <a:buNone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	</a:t>
            </a:r>
            <a:r>
              <a:rPr lang="en-US" dirty="0" smtClean="0">
                <a:solidFill>
                  <a:srgbClr val="107C10"/>
                </a:solidFill>
              </a:rPr>
              <a:t>// </a:t>
            </a:r>
            <a:r>
              <a:rPr lang="en-US" dirty="0">
                <a:solidFill>
                  <a:srgbClr val="107C10"/>
                </a:solidFill>
              </a:rPr>
              <a:t>Do stuff with received data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 </a:t>
            </a:r>
            <a:endParaRPr lang="en-US" dirty="0" smtClean="0">
              <a:solidFill>
                <a:schemeClr val="tx1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tx1">
                    <a:lumMod val="50000"/>
                  </a:schemeClr>
                </a:solidFill>
              </a:rPr>
              <a:t>}</a:t>
            </a:r>
            <a:endParaRPr lang="en-US" dirty="0">
              <a:solidFill>
                <a:schemeClr val="tx1">
                  <a:lumMod val="50000"/>
                </a:schemeClr>
              </a:solidFill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2">
                    <a:lumMod val="75000"/>
                  </a:schemeClr>
                </a:solidFill>
              </a:rPr>
              <a:t>BluetoothLEAdvertisementWatcher</a:t>
            </a:r>
            <a:r>
              <a:rPr lang="en-US" dirty="0"/>
              <a:t> 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watcher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3744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lvl="0"/>
            <a:r>
              <a:rPr lang="en-US" dirty="0" err="1" smtClean="0"/>
              <a:t>Gorka</a:t>
            </a:r>
            <a:r>
              <a:rPr lang="en-US" dirty="0" smtClean="0"/>
              <a:t> </a:t>
            </a:r>
            <a:r>
              <a:rPr lang="en-US" dirty="0" err="1" smtClean="0"/>
              <a:t>Madariaga</a:t>
            </a:r>
            <a:endParaRPr lang="en-US" dirty="0"/>
          </a:p>
          <a:p>
            <a:pPr lvl="0"/>
            <a:r>
              <a:rPr lang="en-US" dirty="0" smtClean="0"/>
              <a:t>Technical Evangelist, .NET developer</a:t>
            </a:r>
            <a:endParaRPr lang="en-US" dirty="0"/>
          </a:p>
          <a:p>
            <a:pPr lvl="0"/>
            <a:r>
              <a:rPr lang="en-US" dirty="0" smtClean="0"/>
              <a:t>@Gk_8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Hasta el </a:t>
            </a:r>
            <a:r>
              <a:rPr lang="es-ES" dirty="0" err="1" smtClean="0"/>
              <a:t>beacon</a:t>
            </a:r>
            <a:r>
              <a:rPr lang="es-ES" dirty="0" smtClean="0"/>
              <a:t>, todo es </a:t>
            </a:r>
            <a:r>
              <a:rPr lang="es-ES" dirty="0" err="1" smtClean="0"/>
              <a:t>bluetooth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10046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07" y="1212859"/>
            <a:ext cx="11885683" cy="4308872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The Bluetooth LE advertisement publisher class is used to control and customize </a:t>
            </a:r>
            <a:r>
              <a:rPr lang="en-US" b="1" dirty="0" smtClean="0">
                <a:solidFill>
                  <a:schemeClr val="tx1">
                    <a:lumMod val="50000"/>
                  </a:schemeClr>
                </a:solidFill>
              </a:rPr>
              <a:t>Bluetooth LE advertising</a:t>
            </a:r>
          </a:p>
          <a:p>
            <a:endParaRPr lang="en-US" dirty="0"/>
          </a:p>
          <a:p>
            <a:r>
              <a:rPr lang="en-US" dirty="0" smtClean="0">
                <a:solidFill>
                  <a:schemeClr val="tx1">
                    <a:lumMod val="50000"/>
                  </a:schemeClr>
                </a:solidFill>
              </a:rPr>
              <a:t>Your device can turn to a </a:t>
            </a:r>
            <a:r>
              <a:rPr lang="en-US" b="1" i="1" dirty="0" smtClean="0">
                <a:solidFill>
                  <a:schemeClr val="tx1">
                    <a:lumMod val="50000"/>
                  </a:schemeClr>
                </a:solidFill>
              </a:rPr>
              <a:t>virtual</a:t>
            </a:r>
            <a:r>
              <a:rPr lang="en-US" b="1" dirty="0" smtClean="0">
                <a:solidFill>
                  <a:schemeClr val="tx1">
                    <a:lumMod val="50000"/>
                  </a:schemeClr>
                </a:solidFill>
              </a:rPr>
              <a:t> beacon </a:t>
            </a:r>
            <a:r>
              <a:rPr lang="en-US" dirty="0" smtClean="0">
                <a:solidFill>
                  <a:schemeClr val="tx1">
                    <a:lumMod val="50000"/>
                  </a:schemeClr>
                </a:solidFill>
              </a:rPr>
              <a:t>broadcasting the data frames you set on a </a:t>
            </a:r>
            <a:r>
              <a:rPr lang="en-US" dirty="0" err="1" smtClean="0">
                <a:solidFill>
                  <a:schemeClr val="accent2">
                    <a:lumMod val="75000"/>
                  </a:schemeClr>
                </a:solidFill>
              </a:rPr>
              <a:t>BluetoothLEManufacturerData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tx1">
                    <a:lumMod val="50000"/>
                  </a:schemeClr>
                </a:solidFill>
              </a:rPr>
              <a:t>instance to be advertised by the publisher</a:t>
            </a:r>
            <a:endParaRPr lang="en-US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2">
                    <a:lumMod val="75000"/>
                  </a:schemeClr>
                </a:solidFill>
              </a:rPr>
              <a:t>BluetoothLEAdvertisementPublisher</a:t>
            </a:r>
            <a:r>
              <a:rPr lang="en-US" dirty="0"/>
              <a:t> publisher</a:t>
            </a:r>
          </a:p>
        </p:txBody>
      </p:sp>
    </p:spTree>
    <p:extLst>
      <p:ext uri="{BB962C8B-B14F-4D97-AF65-F5344CB8AC3E}">
        <p14:creationId xmlns:p14="http://schemas.microsoft.com/office/powerpoint/2010/main" val="40045519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06" y="1212855"/>
            <a:ext cx="11885683" cy="4616648"/>
          </a:xfrm>
        </p:spPr>
        <p:txBody>
          <a:bodyPr/>
          <a:lstStyle/>
          <a:p>
            <a:pPr marL="0" lvl="0" indent="0" defTabSz="914400">
              <a:lnSpc>
                <a:spcPct val="100000"/>
              </a:lnSpc>
              <a:spcBef>
                <a:spcPts val="0"/>
              </a:spcBef>
              <a:buSzTx/>
              <a:buNone/>
            </a:pPr>
            <a:r>
              <a:rPr lang="en-US" dirty="0" err="1" smtClean="0">
                <a:solidFill>
                  <a:srgbClr val="0070C0"/>
                </a:solidFill>
              </a:rPr>
              <a:t>var</a:t>
            </a:r>
            <a:r>
              <a:rPr lang="en-US" dirty="0" smtClean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writer = </a:t>
            </a:r>
            <a:r>
              <a:rPr lang="en-US" dirty="0">
                <a:solidFill>
                  <a:srgbClr val="0070C0"/>
                </a:solidFill>
              </a:rPr>
              <a:t>new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</a:rPr>
              <a:t>DataWriter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();</a:t>
            </a:r>
          </a:p>
          <a:p>
            <a:pPr marL="0" lvl="0" indent="0" defTabSz="914400">
              <a:lnSpc>
                <a:spcPct val="100000"/>
              </a:lnSpc>
              <a:spcBef>
                <a:spcPts val="0"/>
              </a:spcBef>
              <a:buSzTx/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UInt16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</a:rPr>
              <a:t>uuidData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 = 0x1234;</a:t>
            </a:r>
          </a:p>
          <a:p>
            <a:pPr marL="0" lvl="0" indent="0" defTabSz="914400">
              <a:lnSpc>
                <a:spcPct val="100000"/>
              </a:lnSpc>
              <a:spcBef>
                <a:spcPts val="0"/>
              </a:spcBef>
              <a:buSzTx/>
              <a:buNone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writer.WriteUInt16(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</a:rPr>
              <a:t>uuidData</a:t>
            </a:r>
            <a:r>
              <a:rPr lang="en-US" dirty="0" smtClean="0">
                <a:solidFill>
                  <a:schemeClr val="tx1">
                    <a:lumMod val="50000"/>
                  </a:schemeClr>
                </a:solidFill>
              </a:rPr>
              <a:t>);</a:t>
            </a:r>
          </a:p>
          <a:p>
            <a:pPr marL="0" lvl="0" indent="0" defTabSz="914400">
              <a:lnSpc>
                <a:spcPct val="100000"/>
              </a:lnSpc>
              <a:spcBef>
                <a:spcPts val="0"/>
              </a:spcBef>
              <a:buSzTx/>
              <a:buNone/>
            </a:pPr>
            <a:endParaRPr lang="en-US" dirty="0">
              <a:solidFill>
                <a:schemeClr val="tx1">
                  <a:lumMod val="50000"/>
                </a:schemeClr>
              </a:solidFill>
            </a:endParaRPr>
          </a:p>
          <a:p>
            <a:pPr marL="0" lvl="0" indent="0" defTabSz="914400">
              <a:lnSpc>
                <a:spcPct val="100000"/>
              </a:lnSpc>
              <a:spcBef>
                <a:spcPts val="0"/>
              </a:spcBef>
              <a:buSzTx/>
              <a:buNone/>
            </a:pPr>
            <a:r>
              <a:rPr lang="en-US" dirty="0" err="1">
                <a:solidFill>
                  <a:srgbClr val="0070C0"/>
                </a:solidFill>
              </a:rPr>
              <a:t>var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</a:rPr>
              <a:t>manufacturerData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 = </a:t>
            </a:r>
            <a:r>
              <a:rPr lang="en-US" dirty="0">
                <a:solidFill>
                  <a:srgbClr val="0070C0"/>
                </a:solidFill>
              </a:rPr>
              <a:t>new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</a:rPr>
              <a:t>BluetoothLEManufacturerData</a:t>
            </a:r>
            <a:r>
              <a:rPr lang="en-US" dirty="0" smtClean="0">
                <a:solidFill>
                  <a:schemeClr val="tx1">
                    <a:lumMod val="50000"/>
                  </a:schemeClr>
                </a:solidFill>
              </a:rPr>
              <a:t>();</a:t>
            </a:r>
            <a:endParaRPr lang="en-US" dirty="0">
              <a:solidFill>
                <a:schemeClr val="tx1">
                  <a:lumMod val="50000"/>
                </a:schemeClr>
              </a:solidFill>
            </a:endParaRPr>
          </a:p>
          <a:p>
            <a:pPr marL="0" lvl="0" indent="0" defTabSz="914400">
              <a:lnSpc>
                <a:spcPct val="100000"/>
              </a:lnSpc>
              <a:spcBef>
                <a:spcPts val="0"/>
              </a:spcBef>
              <a:buSzTx/>
              <a:buNone/>
            </a:pPr>
            <a:r>
              <a:rPr lang="en-US" dirty="0" err="1" smtClean="0">
                <a:solidFill>
                  <a:schemeClr val="tx1">
                    <a:lumMod val="50000"/>
                  </a:schemeClr>
                </a:solidFill>
              </a:rPr>
              <a:t>manufacturerData.CompanyId</a:t>
            </a:r>
            <a:r>
              <a:rPr lang="en-US" dirty="0" smtClean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= </a:t>
            </a:r>
            <a:r>
              <a:rPr lang="is-IS" dirty="0">
                <a:solidFill>
                  <a:schemeClr val="tx1">
                    <a:lumMod val="50000"/>
                  </a:schemeClr>
                </a:solidFill>
              </a:rPr>
              <a:t>0x0006</a:t>
            </a:r>
            <a:r>
              <a:rPr lang="en-US" dirty="0" smtClean="0">
                <a:solidFill>
                  <a:schemeClr val="tx1">
                    <a:lumMod val="50000"/>
                  </a:schemeClr>
                </a:solidFill>
              </a:rPr>
              <a:t>;</a:t>
            </a:r>
            <a:endParaRPr lang="en-US" dirty="0">
              <a:solidFill>
                <a:schemeClr val="tx1">
                  <a:lumMod val="50000"/>
                </a:schemeClr>
              </a:solidFill>
            </a:endParaRPr>
          </a:p>
          <a:p>
            <a:pPr marL="0" lvl="0" indent="0" defTabSz="914400">
              <a:lnSpc>
                <a:spcPct val="100000"/>
              </a:lnSpc>
              <a:spcBef>
                <a:spcPts val="0"/>
              </a:spcBef>
              <a:buSzTx/>
              <a:buNone/>
            </a:pPr>
            <a:r>
              <a:rPr lang="en-US" dirty="0" err="1" smtClean="0">
                <a:solidFill>
                  <a:schemeClr val="tx1">
                    <a:lumMod val="50000"/>
                  </a:schemeClr>
                </a:solidFill>
              </a:rPr>
              <a:t>manufacturerData.Data</a:t>
            </a:r>
            <a:r>
              <a:rPr lang="en-US" dirty="0" smtClean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=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</a:rPr>
              <a:t>writer.DetachBuffer</a:t>
            </a:r>
            <a:r>
              <a:rPr lang="en-US" dirty="0" smtClean="0">
                <a:solidFill>
                  <a:schemeClr val="tx1">
                    <a:lumMod val="50000"/>
                  </a:schemeClr>
                </a:solidFill>
              </a:rPr>
              <a:t>();</a:t>
            </a:r>
          </a:p>
          <a:p>
            <a:pPr marL="0" lvl="0" indent="0" defTabSz="914400">
              <a:lnSpc>
                <a:spcPct val="100000"/>
              </a:lnSpc>
              <a:spcBef>
                <a:spcPts val="0"/>
              </a:spcBef>
              <a:buSzTx/>
              <a:buNone/>
            </a:pPr>
            <a:endParaRPr lang="en-US" dirty="0" smtClean="0">
              <a:solidFill>
                <a:schemeClr val="tx1">
                  <a:lumMod val="50000"/>
                </a:schemeClr>
              </a:solidFill>
            </a:endParaRPr>
          </a:p>
          <a:p>
            <a:pPr marL="0" lvl="0" indent="0" defTabSz="914400">
              <a:lnSpc>
                <a:spcPct val="100000"/>
              </a:lnSpc>
              <a:spcBef>
                <a:spcPts val="0"/>
              </a:spcBef>
              <a:buSzTx/>
              <a:buNone/>
            </a:pPr>
            <a:r>
              <a:rPr lang="en-US" dirty="0" err="1">
                <a:solidFill>
                  <a:schemeClr val="accent2">
                    <a:lumMod val="75000"/>
                  </a:schemeClr>
                </a:solidFill>
              </a:rPr>
              <a:t>BluetoothLEAdvertisementPublisher</a:t>
            </a:r>
            <a:r>
              <a:rPr lang="en-US" dirty="0"/>
              <a:t> publisher = </a:t>
            </a:r>
          </a:p>
          <a:p>
            <a:pPr marL="0" lvl="0" indent="0" defTabSz="914400">
              <a:lnSpc>
                <a:spcPct val="100000"/>
              </a:lnSpc>
              <a:spcBef>
                <a:spcPts val="0"/>
              </a:spcBef>
              <a:buSzTx/>
              <a:buNone/>
            </a:pPr>
            <a:r>
              <a:rPr lang="en-US" dirty="0">
                <a:solidFill>
                  <a:srgbClr val="0070C0"/>
                </a:solidFill>
              </a:rPr>
              <a:t>new</a:t>
            </a:r>
            <a:r>
              <a:rPr lang="en-US" dirty="0"/>
              <a:t> 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</a:rPr>
              <a:t>BluetoothLEAdvertisementPublisher</a:t>
            </a:r>
            <a:r>
              <a:rPr lang="en-US" dirty="0" smtClean="0">
                <a:solidFill>
                  <a:schemeClr val="tx1">
                    <a:lumMod val="50000"/>
                  </a:schemeClr>
                </a:solidFill>
              </a:rPr>
              <a:t>();</a:t>
            </a:r>
            <a:endParaRPr lang="en-US" dirty="0">
              <a:solidFill>
                <a:schemeClr val="tx1">
                  <a:lumMod val="50000"/>
                </a:schemeClr>
              </a:solidFill>
            </a:endParaRPr>
          </a:p>
          <a:p>
            <a:pPr marL="0" lvl="0" indent="0" defTabSz="914400">
              <a:lnSpc>
                <a:spcPct val="100000"/>
              </a:lnSpc>
              <a:spcBef>
                <a:spcPts val="0"/>
              </a:spcBef>
              <a:buSzTx/>
              <a:buNone/>
            </a:pPr>
            <a:r>
              <a:rPr lang="en-US" dirty="0" err="1" smtClean="0">
                <a:solidFill>
                  <a:schemeClr val="tx1">
                    <a:lumMod val="50000"/>
                  </a:schemeClr>
                </a:solidFill>
              </a:rPr>
              <a:t>publisher.Advertisement.ManufacturerData.Add</a:t>
            </a:r>
            <a:r>
              <a:rPr lang="en-US" dirty="0" smtClean="0">
                <a:solidFill>
                  <a:schemeClr val="tx1">
                    <a:lumMod val="50000"/>
                  </a:schemeClr>
                </a:solidFill>
              </a:rPr>
              <a:t>(</a:t>
            </a:r>
            <a:r>
              <a:rPr lang="en-US" dirty="0" err="1" smtClean="0">
                <a:solidFill>
                  <a:schemeClr val="tx1">
                    <a:lumMod val="50000"/>
                  </a:schemeClr>
                </a:solidFill>
              </a:rPr>
              <a:t>manufacturerData</a:t>
            </a:r>
            <a:r>
              <a:rPr lang="en-US" dirty="0" smtClean="0">
                <a:solidFill>
                  <a:schemeClr val="tx1">
                    <a:lumMod val="50000"/>
                  </a:schemeClr>
                </a:solidFill>
              </a:rPr>
              <a:t>);</a:t>
            </a:r>
          </a:p>
          <a:p>
            <a:pPr marL="0" lvl="0" indent="0" defTabSz="914400">
              <a:lnSpc>
                <a:spcPct val="100000"/>
              </a:lnSpc>
              <a:spcBef>
                <a:spcPts val="0"/>
              </a:spcBef>
              <a:buSzTx/>
              <a:buNone/>
            </a:pPr>
            <a:r>
              <a:rPr lang="en-US" dirty="0" err="1">
                <a:solidFill>
                  <a:schemeClr val="tx1">
                    <a:lumMod val="50000"/>
                  </a:schemeClr>
                </a:solidFill>
              </a:rPr>
              <a:t>publisher.Start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();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2">
                    <a:lumMod val="75000"/>
                  </a:schemeClr>
                </a:solidFill>
              </a:rPr>
              <a:t>BluetoothLEAdvertisementPublisher</a:t>
            </a:r>
            <a:r>
              <a:rPr lang="en-US" dirty="0"/>
              <a:t> publisher</a:t>
            </a:r>
          </a:p>
        </p:txBody>
      </p:sp>
    </p:spTree>
    <p:extLst>
      <p:ext uri="{BB962C8B-B14F-4D97-AF65-F5344CB8AC3E}">
        <p14:creationId xmlns:p14="http://schemas.microsoft.com/office/powerpoint/2010/main" val="1106375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08" y="1439862"/>
            <a:ext cx="11885683" cy="3896451"/>
          </a:xfrm>
        </p:spPr>
        <p:txBody>
          <a:bodyPr/>
          <a:lstStyle/>
          <a:p>
            <a:r>
              <a:rPr lang="en-US" sz="3600" dirty="0" smtClean="0">
                <a:solidFill>
                  <a:schemeClr val="tx1">
                    <a:lumMod val="50000"/>
                  </a:schemeClr>
                </a:solidFill>
              </a:rPr>
              <a:t>For background usage, there are </a:t>
            </a:r>
            <a:r>
              <a:rPr lang="en-US" sz="3600" b="1" dirty="0" smtClean="0">
                <a:solidFill>
                  <a:schemeClr val="tx1">
                    <a:lumMod val="50000"/>
                  </a:schemeClr>
                </a:solidFill>
              </a:rPr>
              <a:t>triggers</a:t>
            </a:r>
            <a:r>
              <a:rPr lang="en-US" sz="3600" dirty="0" smtClean="0">
                <a:solidFill>
                  <a:schemeClr val="tx1">
                    <a:lumMod val="50000"/>
                  </a:schemeClr>
                </a:solidFill>
              </a:rPr>
              <a:t> available for both scanning (</a:t>
            </a:r>
            <a:r>
              <a:rPr lang="en-US" sz="3600" dirty="0" err="1" smtClean="0">
                <a:solidFill>
                  <a:schemeClr val="accent2">
                    <a:lumMod val="75000"/>
                  </a:schemeClr>
                </a:solidFill>
              </a:rPr>
              <a:t>BluetoothLEAdvertisementWatcherTrigger</a:t>
            </a:r>
            <a:r>
              <a:rPr lang="en-US" sz="3600" dirty="0" smtClean="0">
                <a:solidFill>
                  <a:schemeClr val="tx1">
                    <a:lumMod val="50000"/>
                  </a:schemeClr>
                </a:solidFill>
              </a:rPr>
              <a:t>) and publishing </a:t>
            </a:r>
            <a:r>
              <a:rPr lang="en-US" sz="3600" dirty="0">
                <a:solidFill>
                  <a:schemeClr val="tx1">
                    <a:lumMod val="50000"/>
                  </a:schemeClr>
                </a:solidFill>
              </a:rPr>
              <a:t>(</a:t>
            </a:r>
            <a:r>
              <a:rPr lang="en-US" sz="3600" dirty="0" err="1" smtClean="0">
                <a:solidFill>
                  <a:schemeClr val="accent2">
                    <a:lumMod val="75000"/>
                  </a:schemeClr>
                </a:solidFill>
              </a:rPr>
              <a:t>BluetoothLEAdvertisementPublisherTrigger</a:t>
            </a:r>
            <a:r>
              <a:rPr lang="en-US" sz="3600" dirty="0" smtClean="0">
                <a:solidFill>
                  <a:schemeClr val="tx1">
                    <a:lumMod val="50000"/>
                  </a:schemeClr>
                </a:solidFill>
              </a:rPr>
              <a:t>)</a:t>
            </a:r>
          </a:p>
          <a:p>
            <a:endParaRPr lang="en-US" sz="3600" dirty="0">
              <a:solidFill>
                <a:schemeClr val="tx1">
                  <a:lumMod val="50000"/>
                </a:schemeClr>
              </a:solidFill>
            </a:endParaRPr>
          </a:p>
          <a:p>
            <a:r>
              <a:rPr lang="en-US" sz="3600" dirty="0" smtClean="0">
                <a:solidFill>
                  <a:schemeClr val="tx1">
                    <a:lumMod val="50000"/>
                  </a:schemeClr>
                </a:solidFill>
              </a:rPr>
              <a:t>Both have the same structure their foreground peers have, so you can set </a:t>
            </a:r>
            <a:r>
              <a:rPr lang="en-US" sz="3600" b="1" dirty="0" smtClean="0">
                <a:solidFill>
                  <a:schemeClr val="tx1">
                    <a:lumMod val="50000"/>
                  </a:schemeClr>
                </a:solidFill>
              </a:rPr>
              <a:t>filters for scanning </a:t>
            </a:r>
            <a:r>
              <a:rPr lang="en-US" sz="3600" dirty="0" smtClean="0">
                <a:solidFill>
                  <a:schemeClr val="tx1">
                    <a:lumMod val="50000"/>
                  </a:schemeClr>
                </a:solidFill>
              </a:rPr>
              <a:t>and </a:t>
            </a:r>
            <a:r>
              <a:rPr lang="en-US" sz="3600" b="1" dirty="0" smtClean="0">
                <a:solidFill>
                  <a:schemeClr val="tx1">
                    <a:lumMod val="50000"/>
                  </a:schemeClr>
                </a:solidFill>
              </a:rPr>
              <a:t>data to be broadcasted for publishing</a:t>
            </a:r>
            <a:endParaRPr lang="en-US" sz="3600" b="1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 tasks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89263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07" y="1212859"/>
            <a:ext cx="11885683" cy="4665893"/>
          </a:xfrm>
        </p:spPr>
        <p:txBody>
          <a:bodyPr/>
          <a:lstStyle/>
          <a:p>
            <a:r>
              <a:rPr lang="en-US" sz="3200" dirty="0"/>
              <a:t>Provides an easy way for Universal Windows Apps </a:t>
            </a:r>
            <a:r>
              <a:rPr lang="en-US" sz="3200" dirty="0" smtClean="0"/>
              <a:t>to </a:t>
            </a:r>
            <a:r>
              <a:rPr lang="en-US" sz="3200" dirty="0"/>
              <a:t>manage beacons and </a:t>
            </a:r>
            <a:r>
              <a:rPr lang="en-US" sz="3200" dirty="0" smtClean="0"/>
              <a:t>parse </a:t>
            </a:r>
            <a:r>
              <a:rPr lang="en-US" sz="3200" dirty="0"/>
              <a:t>their information packages</a:t>
            </a:r>
            <a:endParaRPr lang="en-US" sz="3200" dirty="0" smtClean="0"/>
          </a:p>
          <a:p>
            <a:endParaRPr lang="en-US" sz="1600" dirty="0" smtClean="0"/>
          </a:p>
          <a:p>
            <a:r>
              <a:rPr lang="en-US" sz="3200" dirty="0" smtClean="0"/>
              <a:t>Directly </a:t>
            </a:r>
            <a:r>
              <a:rPr lang="en-US" sz="3200" dirty="0"/>
              <a:t>use the received Bluetooth Smart Advertisement notifications from the Windows 10 base </a:t>
            </a:r>
            <a:r>
              <a:rPr lang="en-US" sz="3200" dirty="0" smtClean="0"/>
              <a:t>system</a:t>
            </a:r>
          </a:p>
          <a:p>
            <a:endParaRPr lang="en-US" sz="1600" dirty="0" smtClean="0"/>
          </a:p>
          <a:p>
            <a:r>
              <a:rPr lang="en-US" sz="3200" dirty="0" smtClean="0"/>
              <a:t>It </a:t>
            </a:r>
            <a:r>
              <a:rPr lang="en-US" sz="3200" dirty="0"/>
              <a:t>extracts, combines and updates unique beacons, associated individual frames to the </a:t>
            </a:r>
            <a:r>
              <a:rPr lang="en-US" sz="3200" dirty="0" smtClean="0"/>
              <a:t>beacons, </a:t>
            </a:r>
            <a:r>
              <a:rPr lang="en-US" sz="3200" dirty="0"/>
              <a:t>and parses their </a:t>
            </a:r>
            <a:r>
              <a:rPr lang="en-US" sz="3200" dirty="0" smtClean="0"/>
              <a:t>contents</a:t>
            </a:r>
          </a:p>
          <a:p>
            <a:endParaRPr lang="en-US" sz="2400" dirty="0" smtClean="0"/>
          </a:p>
          <a:p>
            <a:pPr algn="ctr"/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github.com/andijakl/universal-beacon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dirty="0" smtClean="0">
                <a:latin typeface="+mn-lt"/>
              </a:rPr>
              <a:t>[COMMUNITY]</a:t>
            </a:r>
            <a:r>
              <a:rPr lang="en-US" b="1" dirty="0" smtClean="0">
                <a:latin typeface="+mn-lt"/>
              </a:rPr>
              <a:t> </a:t>
            </a:r>
            <a:r>
              <a:rPr lang="en-US" dirty="0" smtClean="0"/>
              <a:t>Universal Beacon Library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932937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time</a:t>
            </a:r>
            <a:br>
              <a:rPr lang="en-US" dirty="0" smtClean="0"/>
            </a:br>
            <a:r>
              <a:rPr lang="en-US" sz="4400" dirty="0" smtClean="0">
                <a:solidFill>
                  <a:schemeClr val="bg1">
                    <a:lumMod val="75000"/>
                  </a:schemeClr>
                </a:solidFill>
              </a:rPr>
              <a:t>Raw and parsed payloads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6529" y="0"/>
            <a:ext cx="3938359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38708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Ranging beacons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0157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RSSI and </a:t>
            </a:r>
            <a:r>
              <a:rPr lang="en-US" dirty="0" err="1" smtClean="0"/>
              <a:t>TxPower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6972" y="1363662"/>
            <a:ext cx="5485698" cy="2707921"/>
          </a:xfrm>
        </p:spPr>
        <p:txBody>
          <a:bodyPr/>
          <a:lstStyle/>
          <a:p>
            <a:r>
              <a:rPr lang="en-US" b="1" dirty="0"/>
              <a:t>RSSI</a:t>
            </a:r>
            <a:r>
              <a:rPr lang="en-US" dirty="0"/>
              <a:t> </a:t>
            </a:r>
            <a:r>
              <a:rPr lang="en-US" dirty="0" smtClean="0"/>
              <a:t>is the </a:t>
            </a:r>
            <a:r>
              <a:rPr lang="en-US" dirty="0"/>
              <a:t>received signal strength </a:t>
            </a:r>
            <a:r>
              <a:rPr lang="en-US" dirty="0" smtClean="0"/>
              <a:t>indicator (in </a:t>
            </a:r>
            <a:r>
              <a:rPr lang="en-US" b="1" dirty="0" err="1" smtClean="0"/>
              <a:t>dBm</a:t>
            </a:r>
            <a:r>
              <a:rPr lang="en-US" dirty="0" smtClean="0"/>
              <a:t>)</a:t>
            </a:r>
          </a:p>
          <a:p>
            <a:endParaRPr lang="en-US" sz="1400" dirty="0"/>
          </a:p>
          <a:p>
            <a:r>
              <a:rPr lang="en-US" b="1" dirty="0" smtClean="0"/>
              <a:t>Strongest</a:t>
            </a:r>
            <a:r>
              <a:rPr lang="en-US" dirty="0" smtClean="0"/>
              <a:t> as the beacon is closer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6954" y="1363662"/>
            <a:ext cx="4798290" cy="2178545"/>
          </a:xfrm>
        </p:spPr>
        <p:txBody>
          <a:bodyPr/>
          <a:lstStyle/>
          <a:p>
            <a:r>
              <a:rPr lang="en-US" b="1" dirty="0" err="1" smtClean="0"/>
              <a:t>TxPower</a:t>
            </a:r>
            <a:r>
              <a:rPr lang="en-US" dirty="0" smtClean="0"/>
              <a:t> (aka Measured Power) is the average </a:t>
            </a:r>
            <a:r>
              <a:rPr lang="en-US" dirty="0"/>
              <a:t>RSSI received </a:t>
            </a:r>
            <a:r>
              <a:rPr lang="en-US" dirty="0" smtClean="0"/>
              <a:t>at </a:t>
            </a:r>
            <a:r>
              <a:rPr lang="en-US" dirty="0"/>
              <a:t>1 meter </a:t>
            </a:r>
            <a:r>
              <a:rPr lang="en-US" dirty="0" smtClean="0"/>
              <a:t>distance (in </a:t>
            </a:r>
            <a:r>
              <a:rPr lang="en-US" b="1" dirty="0" err="1" smtClean="0"/>
              <a:t>dBm</a:t>
            </a:r>
            <a:r>
              <a:rPr lang="en-US" dirty="0" smtClean="0"/>
              <a:t>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9573" y="4132157"/>
            <a:ext cx="4298116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2315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6972" y="2201862"/>
            <a:ext cx="11885683" cy="2400657"/>
          </a:xfrm>
        </p:spPr>
        <p:txBody>
          <a:bodyPr/>
          <a:lstStyle/>
          <a:p>
            <a:pPr marL="0" lvl="0" indent="0" defTabSz="914400">
              <a:lnSpc>
                <a:spcPct val="100000"/>
              </a:lnSpc>
              <a:spcBef>
                <a:spcPts val="0"/>
              </a:spcBef>
              <a:buSzTx/>
              <a:buNone/>
              <a:defRPr/>
            </a:pPr>
            <a:r>
              <a:rPr lang="de-DE" dirty="0" smtClean="0">
                <a:solidFill>
                  <a:srgbClr val="0070C0"/>
                </a:solidFill>
              </a:rPr>
              <a:t>double</a:t>
            </a:r>
            <a:r>
              <a:rPr lang="de-DE" dirty="0" smtClean="0"/>
              <a:t> </a:t>
            </a:r>
            <a:r>
              <a:rPr lang="de-DE" dirty="0" err="1"/>
              <a:t>ratio</a:t>
            </a:r>
            <a:r>
              <a:rPr lang="de-DE" dirty="0"/>
              <a:t> = </a:t>
            </a:r>
            <a:r>
              <a:rPr lang="de-DE" dirty="0" err="1"/>
              <a:t>Rssi</a:t>
            </a:r>
            <a:r>
              <a:rPr lang="de-DE" dirty="0"/>
              <a:t> * 1.0 / </a:t>
            </a:r>
            <a:r>
              <a:rPr lang="de-DE" dirty="0" err="1"/>
              <a:t>txPower</a:t>
            </a:r>
            <a:r>
              <a:rPr lang="de-DE" dirty="0"/>
              <a:t>;</a:t>
            </a:r>
          </a:p>
          <a:p>
            <a:pPr marL="0" lvl="0" indent="0" defTabSz="914400">
              <a:lnSpc>
                <a:spcPct val="100000"/>
              </a:lnSpc>
              <a:spcBef>
                <a:spcPts val="0"/>
              </a:spcBef>
              <a:buSzTx/>
              <a:buNone/>
              <a:defRPr/>
            </a:pPr>
            <a:r>
              <a:rPr lang="de-DE" dirty="0"/>
              <a:t> </a:t>
            </a:r>
            <a:endParaRPr lang="de-DE" dirty="0" smtClean="0"/>
          </a:p>
          <a:p>
            <a:pPr marL="0" lvl="0" indent="0" defTabSz="914400">
              <a:lnSpc>
                <a:spcPct val="100000"/>
              </a:lnSpc>
              <a:spcBef>
                <a:spcPts val="0"/>
              </a:spcBef>
              <a:buSzTx/>
              <a:buNone/>
              <a:defRPr/>
            </a:pPr>
            <a:r>
              <a:rPr lang="de-DE" dirty="0" err="1" smtClean="0">
                <a:solidFill>
                  <a:srgbClr val="0070C0"/>
                </a:solidFill>
              </a:rPr>
              <a:t>if</a:t>
            </a:r>
            <a:r>
              <a:rPr lang="de-DE" dirty="0" smtClean="0">
                <a:solidFill>
                  <a:srgbClr val="0070C0"/>
                </a:solidFill>
              </a:rPr>
              <a:t> </a:t>
            </a:r>
            <a:r>
              <a:rPr lang="de-DE" dirty="0"/>
              <a:t>(</a:t>
            </a:r>
            <a:r>
              <a:rPr lang="de-DE" dirty="0" err="1"/>
              <a:t>ratio</a:t>
            </a:r>
            <a:r>
              <a:rPr lang="de-DE" dirty="0"/>
              <a:t> &lt; 1.0)</a:t>
            </a:r>
          </a:p>
          <a:p>
            <a:pPr marL="0" lvl="0" indent="0" defTabSz="914400">
              <a:lnSpc>
                <a:spcPct val="100000"/>
              </a:lnSpc>
              <a:spcBef>
                <a:spcPts val="0"/>
              </a:spcBef>
              <a:buSzTx/>
              <a:buNone/>
              <a:defRPr/>
            </a:pPr>
            <a:r>
              <a:rPr lang="de-DE" dirty="0" smtClean="0"/>
              <a:t>	</a:t>
            </a:r>
            <a:r>
              <a:rPr lang="de-DE" dirty="0" err="1" smtClean="0"/>
              <a:t>Distance</a:t>
            </a:r>
            <a:r>
              <a:rPr lang="de-DE" dirty="0" smtClean="0"/>
              <a:t> </a:t>
            </a:r>
            <a:r>
              <a:rPr lang="de-DE" dirty="0"/>
              <a:t>= </a:t>
            </a:r>
            <a:r>
              <a:rPr lang="de-DE" dirty="0" err="1">
                <a:solidFill>
                  <a:schemeClr val="accent2">
                    <a:lumMod val="75000"/>
                  </a:schemeClr>
                </a:solidFill>
              </a:rPr>
              <a:t>Math</a:t>
            </a:r>
            <a:r>
              <a:rPr lang="de-DE" dirty="0" err="1"/>
              <a:t>.Pow</a:t>
            </a:r>
            <a:r>
              <a:rPr lang="de-DE" dirty="0"/>
              <a:t>(</a:t>
            </a:r>
            <a:r>
              <a:rPr lang="de-DE" dirty="0" err="1"/>
              <a:t>ratio</a:t>
            </a:r>
            <a:r>
              <a:rPr lang="de-DE" dirty="0"/>
              <a:t>, 10);</a:t>
            </a:r>
          </a:p>
          <a:p>
            <a:pPr marL="0" lvl="0" indent="0" defTabSz="914400">
              <a:lnSpc>
                <a:spcPct val="100000"/>
              </a:lnSpc>
              <a:spcBef>
                <a:spcPts val="0"/>
              </a:spcBef>
              <a:buSzTx/>
              <a:buNone/>
              <a:defRPr/>
            </a:pPr>
            <a:r>
              <a:rPr lang="de-DE" dirty="0" err="1" smtClean="0">
                <a:solidFill>
                  <a:srgbClr val="0070C0"/>
                </a:solidFill>
              </a:rPr>
              <a:t>else</a:t>
            </a:r>
            <a:endParaRPr lang="de-DE" dirty="0">
              <a:solidFill>
                <a:srgbClr val="0070C0"/>
              </a:solidFill>
            </a:endParaRPr>
          </a:p>
          <a:p>
            <a:pPr marL="0" lvl="0" indent="0" defTabSz="914400">
              <a:lnSpc>
                <a:spcPct val="100000"/>
              </a:lnSpc>
              <a:spcBef>
                <a:spcPts val="0"/>
              </a:spcBef>
              <a:buSzTx/>
              <a:buNone/>
              <a:defRPr/>
            </a:pPr>
            <a:r>
              <a:rPr lang="de-DE" dirty="0" smtClean="0"/>
              <a:t>	</a:t>
            </a:r>
            <a:r>
              <a:rPr lang="de-DE" dirty="0" err="1" smtClean="0"/>
              <a:t>Distance</a:t>
            </a:r>
            <a:r>
              <a:rPr lang="de-DE" dirty="0" smtClean="0"/>
              <a:t> </a:t>
            </a:r>
            <a:r>
              <a:rPr lang="de-DE" dirty="0"/>
              <a:t>= (0.89976) * </a:t>
            </a:r>
            <a:r>
              <a:rPr lang="de-DE" dirty="0" err="1">
                <a:solidFill>
                  <a:schemeClr val="accent2">
                    <a:lumMod val="75000"/>
                  </a:schemeClr>
                </a:solidFill>
              </a:rPr>
              <a:t>Math</a:t>
            </a:r>
            <a:r>
              <a:rPr lang="de-DE" dirty="0" err="1"/>
              <a:t>.Pow</a:t>
            </a:r>
            <a:r>
              <a:rPr lang="de-DE" dirty="0"/>
              <a:t>(</a:t>
            </a:r>
            <a:r>
              <a:rPr lang="de-DE" dirty="0" err="1"/>
              <a:t>ratio</a:t>
            </a:r>
            <a:r>
              <a:rPr lang="de-DE" dirty="0"/>
              <a:t>, 7.7095) + 0.111;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Formula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745008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07" y="1212859"/>
            <a:ext cx="11885683" cy="1846659"/>
          </a:xfrm>
        </p:spPr>
        <p:txBody>
          <a:bodyPr/>
          <a:lstStyle/>
          <a:p>
            <a:r>
              <a:rPr lang="en-US" dirty="0" smtClean="0"/>
              <a:t>Thanks to the distance calculation, using RSSI and </a:t>
            </a:r>
            <a:r>
              <a:rPr lang="en-US" dirty="0" err="1" smtClean="0"/>
              <a:t>TxPower</a:t>
            </a:r>
            <a:r>
              <a:rPr lang="en-US" dirty="0" smtClean="0"/>
              <a:t>, we can know how close our device is from any beacon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Proximity range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7644" y="3040062"/>
            <a:ext cx="4098672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47508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time</a:t>
            </a:r>
            <a:br>
              <a:rPr lang="en-US" dirty="0" smtClean="0"/>
            </a:br>
            <a:r>
              <a:rPr lang="en-US" sz="4400" dirty="0" smtClean="0">
                <a:solidFill>
                  <a:schemeClr val="bg1">
                    <a:lumMod val="75000"/>
                  </a:schemeClr>
                </a:solidFill>
              </a:rPr>
              <a:t>Beacon radar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6529" y="0"/>
            <a:ext cx="3938359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80777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2705828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74668" y="2117341"/>
            <a:ext cx="6990394" cy="2522775"/>
          </a:xfrm>
        </p:spPr>
        <p:txBody>
          <a:bodyPr/>
          <a:lstStyle/>
          <a:p>
            <a:r>
              <a:rPr lang="en-US" dirty="0" smtClean="0"/>
              <a:t>Demo time</a:t>
            </a:r>
            <a:br>
              <a:rPr lang="en-US" dirty="0" smtClean="0"/>
            </a:b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And it includes toast notifications!</a:t>
            </a:r>
            <a:endParaRPr lang="es-ES" dirty="0">
              <a:solidFill>
                <a:schemeClr val="bg1">
                  <a:lumMod val="75000"/>
                </a:schemeClr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12465046" y="2838796"/>
            <a:ext cx="4319449" cy="1079862"/>
            <a:chOff x="6904037" y="2838712"/>
            <a:chExt cx="4320000" cy="1080000"/>
          </a:xfrm>
        </p:grpSpPr>
        <p:sp>
          <p:nvSpPr>
            <p:cNvPr id="17" name="Rectangle 16"/>
            <p:cNvSpPr/>
            <p:nvPr/>
          </p:nvSpPr>
          <p:spPr bwMode="auto">
            <a:xfrm>
              <a:off x="6904037" y="2838712"/>
              <a:ext cx="4320000" cy="10800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28" tIns="91428" rIns="34290" bIns="34290" rtlCol="0" anchor="b" anchorCtr="0"/>
            <a:lstStyle/>
            <a:p>
              <a:pPr algn="ctr" defTabSz="932313"/>
              <a:endParaRPr lang="es-ES" sz="8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72551" y="2928654"/>
              <a:ext cx="900115" cy="900115"/>
            </a:xfrm>
            <a:prstGeom prst="ellipse">
              <a:avLst/>
            </a:prstGeom>
            <a:ln w="190500" cap="rnd">
              <a:noFill/>
              <a:prstDash val="solid"/>
            </a:ln>
            <a:effectLst/>
          </p:spPr>
        </p:pic>
        <p:sp>
          <p:nvSpPr>
            <p:cNvPr id="3" name="TextBox 2"/>
            <p:cNvSpPr txBox="1"/>
            <p:nvPr/>
          </p:nvSpPr>
          <p:spPr>
            <a:xfrm>
              <a:off x="10748907" y="2838712"/>
              <a:ext cx="475130" cy="4893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182857" tIns="146285" rIns="182857" bIns="146285" rtlCol="0" anchor="ctr">
              <a:spAutoFit/>
            </a:bodyPr>
            <a:lstStyle/>
            <a:p>
              <a:pPr algn="r">
                <a:lnSpc>
                  <a:spcPct val="90000"/>
                </a:lnSpc>
                <a:spcAft>
                  <a:spcPts val="600"/>
                </a:spcAft>
              </a:pPr>
              <a:r>
                <a:rPr lang="es-ES_tradnl" sz="1400" dirty="0">
                  <a:solidFill>
                    <a:schemeClr val="bg1"/>
                  </a:solidFill>
                </a:rPr>
                <a:t>X</a:t>
              </a:r>
              <a:endParaRPr lang="es-ES" sz="1400" dirty="0" err="1">
                <a:solidFill>
                  <a:schemeClr val="bg1"/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7984037" y="3064759"/>
              <a:ext cx="2542127" cy="627906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182857" tIns="146285" rIns="182857" bIns="146285" rtlCol="0" anchor="ctr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s-ES_tradnl" sz="2400" dirty="0" err="1" smtClean="0">
                  <a:solidFill>
                    <a:schemeClr val="bg1"/>
                  </a:solidFill>
                </a:rPr>
                <a:t>You</a:t>
              </a:r>
              <a:r>
                <a:rPr lang="es-ES_tradnl" sz="2400" dirty="0" smtClean="0">
                  <a:solidFill>
                    <a:schemeClr val="bg1"/>
                  </a:solidFill>
                </a:rPr>
                <a:t> </a:t>
              </a:r>
              <a:r>
                <a:rPr lang="es-ES_tradnl" sz="2400" dirty="0" err="1" smtClean="0">
                  <a:solidFill>
                    <a:schemeClr val="bg1"/>
                  </a:solidFill>
                </a:rPr>
                <a:t>missed</a:t>
              </a:r>
              <a:r>
                <a:rPr lang="es-ES_tradnl" sz="2400" dirty="0" smtClean="0">
                  <a:solidFill>
                    <a:schemeClr val="bg1"/>
                  </a:solidFill>
                </a:rPr>
                <a:t> </a:t>
              </a:r>
              <a:r>
                <a:rPr lang="es-ES_tradnl" sz="2400" dirty="0">
                  <a:solidFill>
                    <a:schemeClr val="bg1"/>
                  </a:solidFill>
                </a:rPr>
                <a:t>me?</a:t>
              </a:r>
              <a:endParaRPr lang="es-ES" sz="2400" dirty="0" err="1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16405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42788E-6 2.2424E-6 L -0.4432 -0.0047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160" y="-25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Connecting to the cloud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0345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Arc 245"/>
          <p:cNvSpPr/>
          <p:nvPr/>
        </p:nvSpPr>
        <p:spPr>
          <a:xfrm>
            <a:off x="1086791" y="1750691"/>
            <a:ext cx="1575910" cy="3956371"/>
          </a:xfrm>
          <a:prstGeom prst="arc">
            <a:avLst>
              <a:gd name="adj1" fmla="val 16200000"/>
              <a:gd name="adj2" fmla="val 5658743"/>
            </a:avLst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Title 1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project overview</a:t>
            </a:r>
            <a:endParaRPr lang="en-US" dirty="0"/>
          </a:p>
        </p:txBody>
      </p:sp>
      <p:grpSp>
        <p:nvGrpSpPr>
          <p:cNvPr id="171" name="Group 170"/>
          <p:cNvGrpSpPr/>
          <p:nvPr/>
        </p:nvGrpSpPr>
        <p:grpSpPr>
          <a:xfrm>
            <a:off x="2278006" y="1668462"/>
            <a:ext cx="967638" cy="1063832"/>
            <a:chOff x="474793" y="4411472"/>
            <a:chExt cx="967638" cy="1063832"/>
          </a:xfrm>
        </p:grpSpPr>
        <p:sp>
          <p:nvSpPr>
            <p:cNvPr id="172" name="TextBox 171"/>
            <p:cNvSpPr txBox="1"/>
            <p:nvPr/>
          </p:nvSpPr>
          <p:spPr>
            <a:xfrm>
              <a:off x="530383" y="4411472"/>
              <a:ext cx="912048" cy="613933"/>
            </a:xfrm>
            <a:prstGeom prst="rect">
              <a:avLst/>
            </a:prstGeom>
            <a:noFill/>
          </p:spPr>
          <p:txBody>
            <a:bodyPr wrap="square" lIns="182831" tIns="146264" rIns="182831" bIns="146264" rtlCol="0">
              <a:spAutoFit/>
            </a:bodyPr>
            <a:lstStyle/>
            <a:p>
              <a:pPr defTabSz="932470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</a:pPr>
              <a:r>
                <a:rPr lang="en-US" sz="1150" spc="-30" dirty="0" smtClean="0"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UWP app</a:t>
              </a:r>
              <a:endParaRPr lang="en-US" sz="1150" spc="-30" dirty="0"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sp>
          <p:nvSpPr>
            <p:cNvPr id="173" name="Freeform 16"/>
            <p:cNvSpPr>
              <a:spLocks noChangeAspect="1" noEditPoints="1"/>
            </p:cNvSpPr>
            <p:nvPr/>
          </p:nvSpPr>
          <p:spPr bwMode="auto">
            <a:xfrm>
              <a:off x="474793" y="4944872"/>
              <a:ext cx="576877" cy="530432"/>
            </a:xfrm>
            <a:custGeom>
              <a:avLst/>
              <a:gdLst>
                <a:gd name="T0" fmla="*/ 363 w 400"/>
                <a:gd name="T1" fmla="*/ 0 h 367"/>
                <a:gd name="T2" fmla="*/ 38 w 400"/>
                <a:gd name="T3" fmla="*/ 0 h 367"/>
                <a:gd name="T4" fmla="*/ 0 w 400"/>
                <a:gd name="T5" fmla="*/ 37 h 367"/>
                <a:gd name="T6" fmla="*/ 0 w 400"/>
                <a:gd name="T7" fmla="*/ 255 h 367"/>
                <a:gd name="T8" fmla="*/ 38 w 400"/>
                <a:gd name="T9" fmla="*/ 292 h 367"/>
                <a:gd name="T10" fmla="*/ 184 w 400"/>
                <a:gd name="T11" fmla="*/ 292 h 367"/>
                <a:gd name="T12" fmla="*/ 230 w 400"/>
                <a:gd name="T13" fmla="*/ 335 h 367"/>
                <a:gd name="T14" fmla="*/ 230 w 400"/>
                <a:gd name="T15" fmla="*/ 367 h 367"/>
                <a:gd name="T16" fmla="*/ 328 w 400"/>
                <a:gd name="T17" fmla="*/ 367 h 367"/>
                <a:gd name="T18" fmla="*/ 328 w 400"/>
                <a:gd name="T19" fmla="*/ 292 h 367"/>
                <a:gd name="T20" fmla="*/ 363 w 400"/>
                <a:gd name="T21" fmla="*/ 292 h 367"/>
                <a:gd name="T22" fmla="*/ 400 w 400"/>
                <a:gd name="T23" fmla="*/ 255 h 367"/>
                <a:gd name="T24" fmla="*/ 400 w 400"/>
                <a:gd name="T25" fmla="*/ 37 h 367"/>
                <a:gd name="T26" fmla="*/ 363 w 400"/>
                <a:gd name="T27" fmla="*/ 0 h 367"/>
                <a:gd name="T28" fmla="*/ 361 w 400"/>
                <a:gd name="T29" fmla="*/ 253 h 367"/>
                <a:gd name="T30" fmla="*/ 328 w 400"/>
                <a:gd name="T31" fmla="*/ 253 h 367"/>
                <a:gd name="T32" fmla="*/ 328 w 400"/>
                <a:gd name="T33" fmla="*/ 197 h 367"/>
                <a:gd name="T34" fmla="*/ 305 w 400"/>
                <a:gd name="T35" fmla="*/ 197 h 367"/>
                <a:gd name="T36" fmla="*/ 305 w 400"/>
                <a:gd name="T37" fmla="*/ 219 h 367"/>
                <a:gd name="T38" fmla="*/ 298 w 400"/>
                <a:gd name="T39" fmla="*/ 219 h 367"/>
                <a:gd name="T40" fmla="*/ 298 w 400"/>
                <a:gd name="T41" fmla="*/ 180 h 367"/>
                <a:gd name="T42" fmla="*/ 275 w 400"/>
                <a:gd name="T43" fmla="*/ 180 h 367"/>
                <a:gd name="T44" fmla="*/ 275 w 400"/>
                <a:gd name="T45" fmla="*/ 219 h 367"/>
                <a:gd name="T46" fmla="*/ 269 w 400"/>
                <a:gd name="T47" fmla="*/ 219 h 367"/>
                <a:gd name="T48" fmla="*/ 269 w 400"/>
                <a:gd name="T49" fmla="*/ 166 h 367"/>
                <a:gd name="T50" fmla="*/ 245 w 400"/>
                <a:gd name="T51" fmla="*/ 166 h 367"/>
                <a:gd name="T52" fmla="*/ 245 w 400"/>
                <a:gd name="T53" fmla="*/ 219 h 367"/>
                <a:gd name="T54" fmla="*/ 239 w 400"/>
                <a:gd name="T55" fmla="*/ 219 h 367"/>
                <a:gd name="T56" fmla="*/ 239 w 400"/>
                <a:gd name="T57" fmla="*/ 111 h 367"/>
                <a:gd name="T58" fmla="*/ 216 w 400"/>
                <a:gd name="T59" fmla="*/ 111 h 367"/>
                <a:gd name="T60" fmla="*/ 216 w 400"/>
                <a:gd name="T61" fmla="*/ 249 h 367"/>
                <a:gd name="T62" fmla="*/ 208 w 400"/>
                <a:gd name="T63" fmla="*/ 249 h 367"/>
                <a:gd name="T64" fmla="*/ 208 w 400"/>
                <a:gd name="T65" fmla="*/ 197 h 367"/>
                <a:gd name="T66" fmla="*/ 183 w 400"/>
                <a:gd name="T67" fmla="*/ 197 h 367"/>
                <a:gd name="T68" fmla="*/ 183 w 400"/>
                <a:gd name="T69" fmla="*/ 253 h 367"/>
                <a:gd name="T70" fmla="*/ 39 w 400"/>
                <a:gd name="T71" fmla="*/ 253 h 367"/>
                <a:gd name="T72" fmla="*/ 39 w 400"/>
                <a:gd name="T73" fmla="*/ 39 h 367"/>
                <a:gd name="T74" fmla="*/ 361 w 400"/>
                <a:gd name="T75" fmla="*/ 39 h 367"/>
                <a:gd name="T76" fmla="*/ 361 w 400"/>
                <a:gd name="T77" fmla="*/ 253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00" h="367">
                  <a:moveTo>
                    <a:pt x="363" y="0"/>
                  </a:moveTo>
                  <a:cubicBezTo>
                    <a:pt x="38" y="0"/>
                    <a:pt x="38" y="0"/>
                    <a:pt x="38" y="0"/>
                  </a:cubicBezTo>
                  <a:cubicBezTo>
                    <a:pt x="17" y="0"/>
                    <a:pt x="0" y="16"/>
                    <a:pt x="0" y="37"/>
                  </a:cubicBezTo>
                  <a:cubicBezTo>
                    <a:pt x="0" y="255"/>
                    <a:pt x="0" y="255"/>
                    <a:pt x="0" y="255"/>
                  </a:cubicBezTo>
                  <a:cubicBezTo>
                    <a:pt x="0" y="275"/>
                    <a:pt x="17" y="292"/>
                    <a:pt x="38" y="292"/>
                  </a:cubicBezTo>
                  <a:cubicBezTo>
                    <a:pt x="184" y="292"/>
                    <a:pt x="184" y="292"/>
                    <a:pt x="184" y="292"/>
                  </a:cubicBezTo>
                  <a:cubicBezTo>
                    <a:pt x="191" y="310"/>
                    <a:pt x="230" y="335"/>
                    <a:pt x="230" y="335"/>
                  </a:cubicBezTo>
                  <a:cubicBezTo>
                    <a:pt x="230" y="367"/>
                    <a:pt x="230" y="367"/>
                    <a:pt x="230" y="367"/>
                  </a:cubicBezTo>
                  <a:cubicBezTo>
                    <a:pt x="328" y="367"/>
                    <a:pt x="328" y="367"/>
                    <a:pt x="328" y="367"/>
                  </a:cubicBezTo>
                  <a:cubicBezTo>
                    <a:pt x="328" y="292"/>
                    <a:pt x="328" y="292"/>
                    <a:pt x="328" y="292"/>
                  </a:cubicBezTo>
                  <a:cubicBezTo>
                    <a:pt x="363" y="292"/>
                    <a:pt x="363" y="292"/>
                    <a:pt x="363" y="292"/>
                  </a:cubicBezTo>
                  <a:cubicBezTo>
                    <a:pt x="384" y="292"/>
                    <a:pt x="400" y="275"/>
                    <a:pt x="400" y="255"/>
                  </a:cubicBezTo>
                  <a:cubicBezTo>
                    <a:pt x="400" y="37"/>
                    <a:pt x="400" y="37"/>
                    <a:pt x="400" y="37"/>
                  </a:cubicBezTo>
                  <a:cubicBezTo>
                    <a:pt x="400" y="16"/>
                    <a:pt x="384" y="0"/>
                    <a:pt x="363" y="0"/>
                  </a:cubicBezTo>
                  <a:close/>
                  <a:moveTo>
                    <a:pt x="361" y="253"/>
                  </a:moveTo>
                  <a:cubicBezTo>
                    <a:pt x="328" y="253"/>
                    <a:pt x="328" y="253"/>
                    <a:pt x="328" y="253"/>
                  </a:cubicBezTo>
                  <a:cubicBezTo>
                    <a:pt x="328" y="197"/>
                    <a:pt x="328" y="197"/>
                    <a:pt x="328" y="197"/>
                  </a:cubicBezTo>
                  <a:cubicBezTo>
                    <a:pt x="328" y="181"/>
                    <a:pt x="305" y="181"/>
                    <a:pt x="305" y="197"/>
                  </a:cubicBezTo>
                  <a:cubicBezTo>
                    <a:pt x="305" y="219"/>
                    <a:pt x="305" y="219"/>
                    <a:pt x="305" y="219"/>
                  </a:cubicBezTo>
                  <a:cubicBezTo>
                    <a:pt x="305" y="222"/>
                    <a:pt x="298" y="222"/>
                    <a:pt x="298" y="219"/>
                  </a:cubicBezTo>
                  <a:cubicBezTo>
                    <a:pt x="298" y="180"/>
                    <a:pt x="298" y="180"/>
                    <a:pt x="298" y="180"/>
                  </a:cubicBezTo>
                  <a:cubicBezTo>
                    <a:pt x="298" y="165"/>
                    <a:pt x="275" y="165"/>
                    <a:pt x="275" y="180"/>
                  </a:cubicBezTo>
                  <a:cubicBezTo>
                    <a:pt x="275" y="219"/>
                    <a:pt x="275" y="219"/>
                    <a:pt x="275" y="219"/>
                  </a:cubicBezTo>
                  <a:cubicBezTo>
                    <a:pt x="275" y="222"/>
                    <a:pt x="269" y="222"/>
                    <a:pt x="269" y="219"/>
                  </a:cubicBezTo>
                  <a:cubicBezTo>
                    <a:pt x="269" y="166"/>
                    <a:pt x="269" y="166"/>
                    <a:pt x="269" y="166"/>
                  </a:cubicBezTo>
                  <a:cubicBezTo>
                    <a:pt x="269" y="150"/>
                    <a:pt x="245" y="150"/>
                    <a:pt x="245" y="166"/>
                  </a:cubicBezTo>
                  <a:cubicBezTo>
                    <a:pt x="245" y="219"/>
                    <a:pt x="245" y="219"/>
                    <a:pt x="245" y="219"/>
                  </a:cubicBezTo>
                  <a:cubicBezTo>
                    <a:pt x="245" y="222"/>
                    <a:pt x="239" y="222"/>
                    <a:pt x="239" y="219"/>
                  </a:cubicBezTo>
                  <a:cubicBezTo>
                    <a:pt x="239" y="111"/>
                    <a:pt x="239" y="111"/>
                    <a:pt x="239" y="111"/>
                  </a:cubicBezTo>
                  <a:cubicBezTo>
                    <a:pt x="239" y="96"/>
                    <a:pt x="216" y="96"/>
                    <a:pt x="216" y="111"/>
                  </a:cubicBezTo>
                  <a:cubicBezTo>
                    <a:pt x="216" y="249"/>
                    <a:pt x="216" y="249"/>
                    <a:pt x="216" y="249"/>
                  </a:cubicBezTo>
                  <a:cubicBezTo>
                    <a:pt x="216" y="252"/>
                    <a:pt x="208" y="252"/>
                    <a:pt x="208" y="249"/>
                  </a:cubicBezTo>
                  <a:cubicBezTo>
                    <a:pt x="208" y="197"/>
                    <a:pt x="208" y="197"/>
                    <a:pt x="208" y="197"/>
                  </a:cubicBezTo>
                  <a:cubicBezTo>
                    <a:pt x="208" y="178"/>
                    <a:pt x="183" y="179"/>
                    <a:pt x="183" y="197"/>
                  </a:cubicBezTo>
                  <a:cubicBezTo>
                    <a:pt x="183" y="253"/>
                    <a:pt x="183" y="253"/>
                    <a:pt x="183" y="253"/>
                  </a:cubicBezTo>
                  <a:cubicBezTo>
                    <a:pt x="39" y="253"/>
                    <a:pt x="39" y="253"/>
                    <a:pt x="39" y="253"/>
                  </a:cubicBezTo>
                  <a:cubicBezTo>
                    <a:pt x="39" y="39"/>
                    <a:pt x="39" y="39"/>
                    <a:pt x="39" y="39"/>
                  </a:cubicBezTo>
                  <a:cubicBezTo>
                    <a:pt x="361" y="39"/>
                    <a:pt x="361" y="39"/>
                    <a:pt x="361" y="39"/>
                  </a:cubicBezTo>
                  <a:cubicBezTo>
                    <a:pt x="361" y="253"/>
                    <a:pt x="361" y="253"/>
                    <a:pt x="361" y="253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/>
          </p:spPr>
          <p:txBody>
            <a:bodyPr vert="horz" wrap="square" lIns="91415" tIns="45707" rIns="91415" bIns="45707" numCol="1" anchor="t" anchorCtr="0" compatLnSpc="1">
              <a:prstTxWarp prst="textNoShape">
                <a:avLst/>
              </a:prstTxWarp>
            </a:bodyPr>
            <a:lstStyle/>
            <a:p>
              <a:pPr defTabSz="932470"/>
              <a:endParaRPr lang="en-US">
                <a:solidFill>
                  <a:srgbClr val="333333"/>
                </a:solidFill>
              </a:endParaRPr>
            </a:p>
          </p:txBody>
        </p:sp>
      </p:grpSp>
      <p:grpSp>
        <p:nvGrpSpPr>
          <p:cNvPr id="174" name="Group 173"/>
          <p:cNvGrpSpPr/>
          <p:nvPr/>
        </p:nvGrpSpPr>
        <p:grpSpPr>
          <a:xfrm>
            <a:off x="8488007" y="2503305"/>
            <a:ext cx="2137477" cy="2009255"/>
            <a:chOff x="8275396" y="2722319"/>
            <a:chExt cx="2137477" cy="2009255"/>
          </a:xfrm>
        </p:grpSpPr>
        <p:grpSp>
          <p:nvGrpSpPr>
            <p:cNvPr id="175" name="Group 174"/>
            <p:cNvGrpSpPr/>
            <p:nvPr/>
          </p:nvGrpSpPr>
          <p:grpSpPr>
            <a:xfrm>
              <a:off x="8275396" y="2722319"/>
              <a:ext cx="2137477" cy="1005712"/>
              <a:chOff x="8538017" y="1787678"/>
              <a:chExt cx="2137750" cy="1005840"/>
            </a:xfrm>
          </p:grpSpPr>
          <p:sp>
            <p:nvSpPr>
              <p:cNvPr id="186" name="Rectangle 185"/>
              <p:cNvSpPr/>
              <p:nvPr/>
            </p:nvSpPr>
            <p:spPr bwMode="auto">
              <a:xfrm>
                <a:off x="8538017" y="1787678"/>
                <a:ext cx="2137750" cy="1005840"/>
              </a:xfrm>
              <a:prstGeom prst="rect">
                <a:avLst/>
              </a:prstGeom>
              <a:solidFill>
                <a:srgbClr val="003C6C"/>
              </a:solidFill>
              <a:ln w="3175">
                <a:noFill/>
              </a:ln>
              <a:effectLst/>
            </p:spPr>
            <p:txBody>
              <a:bodyPr spcFirstLastPara="0" vert="horz" wrap="square" lIns="18279" tIns="45707" rIns="18279" bIns="91389" numCol="1" spcCol="1270" anchor="t" anchorCtr="0">
                <a:noAutofit/>
              </a:bodyPr>
              <a:lstStyle/>
              <a:p>
                <a:pPr marL="0" marR="0" lvl="0" indent="0" algn="ctr" defTabSz="724939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1" i="0" strike="noStrike" kern="0" cap="none" spc="-30" normalizeH="0" baseline="0" noProof="0" dirty="0" smtClean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light" panose="020B0402040204020203" pitchFamily="34" charset="0"/>
                    <a:ea typeface=""/>
                    <a:cs typeface="Segoe UI Semilight" panose="020B0402040204020203" pitchFamily="34" charset="0"/>
                  </a:rPr>
                  <a:t>Dashboards and Visualizations</a:t>
                </a:r>
              </a:p>
            </p:txBody>
          </p:sp>
          <p:grpSp>
            <p:nvGrpSpPr>
              <p:cNvPr id="187" name="Group 186"/>
              <p:cNvGrpSpPr/>
              <p:nvPr/>
            </p:nvGrpSpPr>
            <p:grpSpPr>
              <a:xfrm>
                <a:off x="8847475" y="2434373"/>
                <a:ext cx="399110" cy="255091"/>
                <a:chOff x="4481847" y="2708926"/>
                <a:chExt cx="673103" cy="430214"/>
              </a:xfrm>
              <a:solidFill>
                <a:srgbClr val="505050"/>
              </a:solidFill>
            </p:grpSpPr>
            <p:sp>
              <p:nvSpPr>
                <p:cNvPr id="189" name="Freeform 188"/>
                <p:cNvSpPr>
                  <a:spLocks noEditPoints="1"/>
                </p:cNvSpPr>
                <p:nvPr/>
              </p:nvSpPr>
              <p:spPr bwMode="auto">
                <a:xfrm>
                  <a:off x="4481847" y="2708926"/>
                  <a:ext cx="673103" cy="430214"/>
                </a:xfrm>
                <a:custGeom>
                  <a:avLst/>
                  <a:gdLst>
                    <a:gd name="T0" fmla="*/ 296 w 296"/>
                    <a:gd name="T1" fmla="*/ 164 h 188"/>
                    <a:gd name="T2" fmla="*/ 296 w 296"/>
                    <a:gd name="T3" fmla="*/ 188 h 188"/>
                    <a:gd name="T4" fmla="*/ 0 w 296"/>
                    <a:gd name="T5" fmla="*/ 188 h 188"/>
                    <a:gd name="T6" fmla="*/ 0 w 296"/>
                    <a:gd name="T7" fmla="*/ 164 h 188"/>
                    <a:gd name="T8" fmla="*/ 21 w 296"/>
                    <a:gd name="T9" fmla="*/ 164 h 188"/>
                    <a:gd name="T10" fmla="*/ 20 w 296"/>
                    <a:gd name="T11" fmla="*/ 22 h 188"/>
                    <a:gd name="T12" fmla="*/ 42 w 296"/>
                    <a:gd name="T13" fmla="*/ 0 h 188"/>
                    <a:gd name="T14" fmla="*/ 222 w 296"/>
                    <a:gd name="T15" fmla="*/ 1 h 188"/>
                    <a:gd name="T16" fmla="*/ 275 w 296"/>
                    <a:gd name="T17" fmla="*/ 54 h 188"/>
                    <a:gd name="T18" fmla="*/ 275 w 296"/>
                    <a:gd name="T19" fmla="*/ 164 h 188"/>
                    <a:gd name="T20" fmla="*/ 296 w 296"/>
                    <a:gd name="T21" fmla="*/ 164 h 188"/>
                    <a:gd name="T22" fmla="*/ 251 w 296"/>
                    <a:gd name="T23" fmla="*/ 164 h 188"/>
                    <a:gd name="T24" fmla="*/ 251 w 296"/>
                    <a:gd name="T25" fmla="*/ 25 h 188"/>
                    <a:gd name="T26" fmla="*/ 45 w 296"/>
                    <a:gd name="T27" fmla="*/ 25 h 188"/>
                    <a:gd name="T28" fmla="*/ 45 w 296"/>
                    <a:gd name="T29" fmla="*/ 164 h 188"/>
                    <a:gd name="T30" fmla="*/ 251 w 296"/>
                    <a:gd name="T31" fmla="*/ 164 h 1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296" h="188">
                      <a:moveTo>
                        <a:pt x="296" y="164"/>
                      </a:moveTo>
                      <a:cubicBezTo>
                        <a:pt x="296" y="172"/>
                        <a:pt x="296" y="180"/>
                        <a:pt x="296" y="188"/>
                      </a:cubicBezTo>
                      <a:cubicBezTo>
                        <a:pt x="197" y="188"/>
                        <a:pt x="99" y="188"/>
                        <a:pt x="0" y="188"/>
                      </a:cubicBezTo>
                      <a:cubicBezTo>
                        <a:pt x="0" y="180"/>
                        <a:pt x="0" y="172"/>
                        <a:pt x="0" y="164"/>
                      </a:cubicBezTo>
                      <a:cubicBezTo>
                        <a:pt x="6" y="164"/>
                        <a:pt x="13" y="164"/>
                        <a:pt x="21" y="164"/>
                      </a:cubicBezTo>
                      <a:cubicBezTo>
                        <a:pt x="21" y="115"/>
                        <a:pt x="21" y="69"/>
                        <a:pt x="20" y="22"/>
                      </a:cubicBezTo>
                      <a:cubicBezTo>
                        <a:pt x="20" y="6"/>
                        <a:pt x="25" y="0"/>
                        <a:pt x="42" y="0"/>
                      </a:cubicBezTo>
                      <a:cubicBezTo>
                        <a:pt x="102" y="1"/>
                        <a:pt x="162" y="1"/>
                        <a:pt x="222" y="1"/>
                      </a:cubicBezTo>
                      <a:cubicBezTo>
                        <a:pt x="275" y="1"/>
                        <a:pt x="275" y="1"/>
                        <a:pt x="275" y="54"/>
                      </a:cubicBezTo>
                      <a:cubicBezTo>
                        <a:pt x="275" y="91"/>
                        <a:pt x="275" y="127"/>
                        <a:pt x="275" y="164"/>
                      </a:cubicBezTo>
                      <a:cubicBezTo>
                        <a:pt x="284" y="164"/>
                        <a:pt x="290" y="164"/>
                        <a:pt x="296" y="164"/>
                      </a:cubicBezTo>
                      <a:close/>
                      <a:moveTo>
                        <a:pt x="251" y="164"/>
                      </a:moveTo>
                      <a:cubicBezTo>
                        <a:pt x="251" y="116"/>
                        <a:pt x="251" y="70"/>
                        <a:pt x="251" y="25"/>
                      </a:cubicBezTo>
                      <a:cubicBezTo>
                        <a:pt x="181" y="25"/>
                        <a:pt x="113" y="25"/>
                        <a:pt x="45" y="25"/>
                      </a:cubicBezTo>
                      <a:cubicBezTo>
                        <a:pt x="45" y="72"/>
                        <a:pt x="45" y="118"/>
                        <a:pt x="45" y="164"/>
                      </a:cubicBezTo>
                      <a:cubicBezTo>
                        <a:pt x="114" y="164"/>
                        <a:pt x="182" y="164"/>
                        <a:pt x="251" y="16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vert="horz" wrap="square" lIns="91428" tIns="45714" rIns="91428" bIns="45714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strike="noStrike" kern="0" cap="none" spc="0" normalizeH="0" baseline="0" noProof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90" name="Freeform 189"/>
                <p:cNvSpPr>
                  <a:spLocks/>
                </p:cNvSpPr>
                <p:nvPr/>
              </p:nvSpPr>
              <p:spPr bwMode="auto">
                <a:xfrm>
                  <a:off x="4727910" y="2799414"/>
                  <a:ext cx="73024" cy="257176"/>
                </a:xfrm>
                <a:custGeom>
                  <a:avLst/>
                  <a:gdLst>
                    <a:gd name="T0" fmla="*/ 31 w 32"/>
                    <a:gd name="T1" fmla="*/ 58 h 112"/>
                    <a:gd name="T2" fmla="*/ 32 w 32"/>
                    <a:gd name="T3" fmla="*/ 94 h 112"/>
                    <a:gd name="T4" fmla="*/ 16 w 32"/>
                    <a:gd name="T5" fmla="*/ 112 h 112"/>
                    <a:gd name="T6" fmla="*/ 0 w 32"/>
                    <a:gd name="T7" fmla="*/ 93 h 112"/>
                    <a:gd name="T8" fmla="*/ 0 w 32"/>
                    <a:gd name="T9" fmla="*/ 15 h 112"/>
                    <a:gd name="T10" fmla="*/ 15 w 32"/>
                    <a:gd name="T11" fmla="*/ 0 h 112"/>
                    <a:gd name="T12" fmla="*/ 32 w 32"/>
                    <a:gd name="T13" fmla="*/ 16 h 112"/>
                    <a:gd name="T14" fmla="*/ 31 w 32"/>
                    <a:gd name="T15" fmla="*/ 58 h 1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32" h="112">
                      <a:moveTo>
                        <a:pt x="31" y="58"/>
                      </a:moveTo>
                      <a:cubicBezTo>
                        <a:pt x="31" y="70"/>
                        <a:pt x="31" y="82"/>
                        <a:pt x="32" y="94"/>
                      </a:cubicBezTo>
                      <a:cubicBezTo>
                        <a:pt x="32" y="105"/>
                        <a:pt x="30" y="112"/>
                        <a:pt x="16" y="112"/>
                      </a:cubicBezTo>
                      <a:cubicBezTo>
                        <a:pt x="1" y="112"/>
                        <a:pt x="0" y="104"/>
                        <a:pt x="0" y="93"/>
                      </a:cubicBezTo>
                      <a:cubicBezTo>
                        <a:pt x="1" y="67"/>
                        <a:pt x="1" y="41"/>
                        <a:pt x="0" y="15"/>
                      </a:cubicBezTo>
                      <a:cubicBezTo>
                        <a:pt x="0" y="4"/>
                        <a:pt x="4" y="0"/>
                        <a:pt x="15" y="0"/>
                      </a:cubicBezTo>
                      <a:cubicBezTo>
                        <a:pt x="27" y="0"/>
                        <a:pt x="32" y="4"/>
                        <a:pt x="32" y="16"/>
                      </a:cubicBezTo>
                      <a:cubicBezTo>
                        <a:pt x="31" y="30"/>
                        <a:pt x="31" y="44"/>
                        <a:pt x="31" y="58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vert="horz" wrap="square" lIns="91428" tIns="45714" rIns="91428" bIns="45714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strike="noStrike" kern="0" cap="none" spc="0" normalizeH="0" baseline="0" noProof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91" name="Freeform 190"/>
                <p:cNvSpPr>
                  <a:spLocks/>
                </p:cNvSpPr>
                <p:nvPr/>
              </p:nvSpPr>
              <p:spPr bwMode="auto">
                <a:xfrm>
                  <a:off x="4837449" y="2872438"/>
                  <a:ext cx="74613" cy="184150"/>
                </a:xfrm>
                <a:custGeom>
                  <a:avLst/>
                  <a:gdLst>
                    <a:gd name="T0" fmla="*/ 31 w 33"/>
                    <a:gd name="T1" fmla="*/ 40 h 80"/>
                    <a:gd name="T2" fmla="*/ 32 w 33"/>
                    <a:gd name="T3" fmla="*/ 62 h 80"/>
                    <a:gd name="T4" fmla="*/ 16 w 33"/>
                    <a:gd name="T5" fmla="*/ 80 h 80"/>
                    <a:gd name="T6" fmla="*/ 0 w 33"/>
                    <a:gd name="T7" fmla="*/ 61 h 80"/>
                    <a:gd name="T8" fmla="*/ 0 w 33"/>
                    <a:gd name="T9" fmla="*/ 17 h 80"/>
                    <a:gd name="T10" fmla="*/ 15 w 33"/>
                    <a:gd name="T11" fmla="*/ 0 h 80"/>
                    <a:gd name="T12" fmla="*/ 32 w 33"/>
                    <a:gd name="T13" fmla="*/ 18 h 80"/>
                    <a:gd name="T14" fmla="*/ 31 w 33"/>
                    <a:gd name="T15" fmla="*/ 40 h 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33" h="80">
                      <a:moveTo>
                        <a:pt x="31" y="40"/>
                      </a:moveTo>
                      <a:cubicBezTo>
                        <a:pt x="31" y="47"/>
                        <a:pt x="31" y="54"/>
                        <a:pt x="32" y="62"/>
                      </a:cubicBezTo>
                      <a:cubicBezTo>
                        <a:pt x="32" y="73"/>
                        <a:pt x="30" y="80"/>
                        <a:pt x="16" y="80"/>
                      </a:cubicBezTo>
                      <a:cubicBezTo>
                        <a:pt x="1" y="80"/>
                        <a:pt x="0" y="72"/>
                        <a:pt x="0" y="61"/>
                      </a:cubicBezTo>
                      <a:cubicBezTo>
                        <a:pt x="1" y="46"/>
                        <a:pt x="1" y="32"/>
                        <a:pt x="0" y="17"/>
                      </a:cubicBezTo>
                      <a:cubicBezTo>
                        <a:pt x="0" y="6"/>
                        <a:pt x="2" y="0"/>
                        <a:pt x="15" y="0"/>
                      </a:cubicBezTo>
                      <a:cubicBezTo>
                        <a:pt x="29" y="0"/>
                        <a:pt x="33" y="6"/>
                        <a:pt x="32" y="18"/>
                      </a:cubicBezTo>
                      <a:cubicBezTo>
                        <a:pt x="31" y="25"/>
                        <a:pt x="31" y="33"/>
                        <a:pt x="31" y="4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vert="horz" wrap="square" lIns="91428" tIns="45714" rIns="91428" bIns="45714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strike="noStrike" kern="0" cap="none" spc="0" normalizeH="0" baseline="0" noProof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92" name="Freeform 191"/>
                <p:cNvSpPr>
                  <a:spLocks/>
                </p:cNvSpPr>
                <p:nvPr/>
              </p:nvSpPr>
              <p:spPr bwMode="auto">
                <a:xfrm>
                  <a:off x="4604085" y="2937526"/>
                  <a:ext cx="103187" cy="119063"/>
                </a:xfrm>
                <a:custGeom>
                  <a:avLst/>
                  <a:gdLst>
                    <a:gd name="T0" fmla="*/ 6 w 45"/>
                    <a:gd name="T1" fmla="*/ 26 h 52"/>
                    <a:gd name="T2" fmla="*/ 22 w 45"/>
                    <a:gd name="T3" fmla="*/ 0 h 52"/>
                    <a:gd name="T4" fmla="*/ 37 w 45"/>
                    <a:gd name="T5" fmla="*/ 25 h 52"/>
                    <a:gd name="T6" fmla="*/ 23 w 45"/>
                    <a:gd name="T7" fmla="*/ 52 h 52"/>
                    <a:gd name="T8" fmla="*/ 6 w 45"/>
                    <a:gd name="T9" fmla="*/ 26 h 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52">
                      <a:moveTo>
                        <a:pt x="6" y="26"/>
                      </a:moveTo>
                      <a:cubicBezTo>
                        <a:pt x="8" y="16"/>
                        <a:pt x="0" y="0"/>
                        <a:pt x="22" y="0"/>
                      </a:cubicBezTo>
                      <a:cubicBezTo>
                        <a:pt x="43" y="0"/>
                        <a:pt x="38" y="14"/>
                        <a:pt x="37" y="25"/>
                      </a:cubicBezTo>
                      <a:cubicBezTo>
                        <a:pt x="36" y="35"/>
                        <a:pt x="45" y="51"/>
                        <a:pt x="23" y="52"/>
                      </a:cubicBezTo>
                      <a:cubicBezTo>
                        <a:pt x="1" y="52"/>
                        <a:pt x="8" y="37"/>
                        <a:pt x="6" y="26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vert="horz" wrap="square" lIns="91428" tIns="45714" rIns="91428" bIns="45714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strike="noStrike" kern="0" cap="none" spc="0" normalizeH="0" baseline="0" noProof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93" name="Freeform 192"/>
                <p:cNvSpPr>
                  <a:spLocks/>
                </p:cNvSpPr>
                <p:nvPr/>
              </p:nvSpPr>
              <p:spPr bwMode="auto">
                <a:xfrm>
                  <a:off x="4939050" y="2954988"/>
                  <a:ext cx="87312" cy="101601"/>
                </a:xfrm>
                <a:custGeom>
                  <a:avLst/>
                  <a:gdLst>
                    <a:gd name="T0" fmla="*/ 34 w 38"/>
                    <a:gd name="T1" fmla="*/ 21 h 44"/>
                    <a:gd name="T2" fmla="*/ 19 w 38"/>
                    <a:gd name="T3" fmla="*/ 44 h 44"/>
                    <a:gd name="T4" fmla="*/ 3 w 38"/>
                    <a:gd name="T5" fmla="*/ 22 h 44"/>
                    <a:gd name="T6" fmla="*/ 20 w 38"/>
                    <a:gd name="T7" fmla="*/ 0 h 44"/>
                    <a:gd name="T8" fmla="*/ 34 w 38"/>
                    <a:gd name="T9" fmla="*/ 21 h 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8" h="44">
                      <a:moveTo>
                        <a:pt x="34" y="21"/>
                      </a:moveTo>
                      <a:cubicBezTo>
                        <a:pt x="34" y="32"/>
                        <a:pt x="38" y="44"/>
                        <a:pt x="19" y="44"/>
                      </a:cubicBezTo>
                      <a:cubicBezTo>
                        <a:pt x="0" y="44"/>
                        <a:pt x="4" y="32"/>
                        <a:pt x="3" y="22"/>
                      </a:cubicBezTo>
                      <a:cubicBezTo>
                        <a:pt x="3" y="10"/>
                        <a:pt x="2" y="0"/>
                        <a:pt x="20" y="0"/>
                      </a:cubicBezTo>
                      <a:cubicBezTo>
                        <a:pt x="37" y="0"/>
                        <a:pt x="34" y="11"/>
                        <a:pt x="34" y="2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vert="horz" wrap="square" lIns="91428" tIns="45714" rIns="91428" bIns="45714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strike="noStrike" kern="0" cap="none" spc="0" normalizeH="0" baseline="0" noProof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</p:grpSp>
          <p:sp>
            <p:nvSpPr>
              <p:cNvPr id="188" name="Rectangle 187"/>
              <p:cNvSpPr/>
              <p:nvPr/>
            </p:nvSpPr>
            <p:spPr>
              <a:xfrm>
                <a:off x="9204619" y="2421304"/>
                <a:ext cx="726096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strike="noStrike" kern="0" cap="none" spc="-30" normalizeH="0" baseline="0" noProof="0" dirty="0" smtClean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Power BI</a:t>
                </a:r>
              </a:p>
            </p:txBody>
          </p:sp>
        </p:grpSp>
        <p:grpSp>
          <p:nvGrpSpPr>
            <p:cNvPr id="176" name="Group 175"/>
            <p:cNvGrpSpPr/>
            <p:nvPr/>
          </p:nvGrpSpPr>
          <p:grpSpPr>
            <a:xfrm>
              <a:off x="8275398" y="3725862"/>
              <a:ext cx="2137475" cy="1005712"/>
              <a:chOff x="8538017" y="4739224"/>
              <a:chExt cx="2137748" cy="1005840"/>
            </a:xfrm>
          </p:grpSpPr>
          <p:sp>
            <p:nvSpPr>
              <p:cNvPr id="177" name="Rectangle 176"/>
              <p:cNvSpPr/>
              <p:nvPr/>
            </p:nvSpPr>
            <p:spPr bwMode="auto">
              <a:xfrm>
                <a:off x="8538017" y="4739224"/>
                <a:ext cx="2137748" cy="1005840"/>
              </a:xfrm>
              <a:prstGeom prst="rect">
                <a:avLst/>
              </a:prstGeom>
              <a:solidFill>
                <a:srgbClr val="003C6C"/>
              </a:solidFill>
              <a:ln w="3175">
                <a:noFill/>
              </a:ln>
              <a:effectLst/>
            </p:spPr>
            <p:txBody>
              <a:bodyPr spcFirstLastPara="0" vert="horz" wrap="square" lIns="18279" tIns="45707" rIns="18279" bIns="91389" numCol="1" spcCol="1270" anchor="t" anchorCtr="0">
                <a:noAutofit/>
              </a:bodyPr>
              <a:lstStyle/>
              <a:p>
                <a:pPr marL="0" marR="0" lvl="0" indent="0" algn="ctr" defTabSz="724939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1" i="0" strike="noStrike" kern="0" cap="none" spc="-30" normalizeH="0" baseline="0" noProof="0" dirty="0" smtClean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light" panose="020B0402040204020203" pitchFamily="34" charset="0"/>
                    <a:ea typeface=""/>
                    <a:cs typeface="Segoe UI Semilight" panose="020B0402040204020203" pitchFamily="34" charset="0"/>
                  </a:rPr>
                  <a:t>Business Scenarios</a:t>
                </a:r>
              </a:p>
            </p:txBody>
          </p:sp>
          <p:sp>
            <p:nvSpPr>
              <p:cNvPr id="178" name="Rectangle 177"/>
              <p:cNvSpPr/>
              <p:nvPr/>
            </p:nvSpPr>
            <p:spPr>
              <a:xfrm>
                <a:off x="9204619" y="5056791"/>
                <a:ext cx="1383584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strike="noStrike" kern="0" cap="none" spc="-30" normalizeH="0" baseline="0" noProof="0" dirty="0" smtClean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Recommendations,</a:t>
                </a: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strike="noStrike" kern="0" cap="none" spc="-30" normalizeH="0" baseline="0" noProof="0" dirty="0" smtClean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customer churn,</a:t>
                </a: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strike="noStrike" kern="0" cap="none" spc="-30" normalizeH="0" baseline="0" noProof="0" dirty="0" smtClean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forecasting, etc.</a:t>
                </a:r>
              </a:p>
            </p:txBody>
          </p:sp>
          <p:grpSp>
            <p:nvGrpSpPr>
              <p:cNvPr id="179" name="Group 178"/>
              <p:cNvGrpSpPr/>
              <p:nvPr/>
            </p:nvGrpSpPr>
            <p:grpSpPr>
              <a:xfrm>
                <a:off x="8754885" y="5208429"/>
                <a:ext cx="433307" cy="352792"/>
                <a:chOff x="-2530475" y="305948"/>
                <a:chExt cx="1119187" cy="911226"/>
              </a:xfrm>
              <a:solidFill>
                <a:srgbClr val="505050"/>
              </a:solidFill>
            </p:grpSpPr>
            <p:sp>
              <p:nvSpPr>
                <p:cNvPr id="180" name="Freeform 31"/>
                <p:cNvSpPr>
                  <a:spLocks noEditPoints="1"/>
                </p:cNvSpPr>
                <p:nvPr/>
              </p:nvSpPr>
              <p:spPr bwMode="auto">
                <a:xfrm>
                  <a:off x="-2530475" y="305948"/>
                  <a:ext cx="1119187" cy="622300"/>
                </a:xfrm>
                <a:custGeom>
                  <a:avLst/>
                  <a:gdLst>
                    <a:gd name="T0" fmla="*/ 296 w 296"/>
                    <a:gd name="T1" fmla="*/ 24 h 164"/>
                    <a:gd name="T2" fmla="*/ 290 w 296"/>
                    <a:gd name="T3" fmla="*/ 24 h 164"/>
                    <a:gd name="T4" fmla="*/ 288 w 296"/>
                    <a:gd name="T5" fmla="*/ 149 h 164"/>
                    <a:gd name="T6" fmla="*/ 291 w 296"/>
                    <a:gd name="T7" fmla="*/ 154 h 164"/>
                    <a:gd name="T8" fmla="*/ 287 w 296"/>
                    <a:gd name="T9" fmla="*/ 164 h 164"/>
                    <a:gd name="T10" fmla="*/ 9 w 296"/>
                    <a:gd name="T11" fmla="*/ 164 h 164"/>
                    <a:gd name="T12" fmla="*/ 9 w 296"/>
                    <a:gd name="T13" fmla="*/ 24 h 164"/>
                    <a:gd name="T14" fmla="*/ 0 w 296"/>
                    <a:gd name="T15" fmla="*/ 24 h 164"/>
                    <a:gd name="T16" fmla="*/ 0 w 296"/>
                    <a:gd name="T17" fmla="*/ 0 h 164"/>
                    <a:gd name="T18" fmla="*/ 296 w 296"/>
                    <a:gd name="T19" fmla="*/ 0 h 164"/>
                    <a:gd name="T20" fmla="*/ 296 w 296"/>
                    <a:gd name="T21" fmla="*/ 24 h 164"/>
                    <a:gd name="T22" fmla="*/ 32 w 296"/>
                    <a:gd name="T23" fmla="*/ 139 h 164"/>
                    <a:gd name="T24" fmla="*/ 264 w 296"/>
                    <a:gd name="T25" fmla="*/ 139 h 164"/>
                    <a:gd name="T26" fmla="*/ 264 w 296"/>
                    <a:gd name="T27" fmla="*/ 27 h 164"/>
                    <a:gd name="T28" fmla="*/ 263 w 296"/>
                    <a:gd name="T29" fmla="*/ 25 h 164"/>
                    <a:gd name="T30" fmla="*/ 263 w 296"/>
                    <a:gd name="T31" fmla="*/ 25 h 164"/>
                    <a:gd name="T32" fmla="*/ 32 w 296"/>
                    <a:gd name="T33" fmla="*/ 25 h 164"/>
                    <a:gd name="T34" fmla="*/ 32 w 296"/>
                    <a:gd name="T35" fmla="*/ 139 h 1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296" h="164">
                      <a:moveTo>
                        <a:pt x="296" y="24"/>
                      </a:moveTo>
                      <a:cubicBezTo>
                        <a:pt x="294" y="24"/>
                        <a:pt x="292" y="24"/>
                        <a:pt x="290" y="24"/>
                      </a:cubicBezTo>
                      <a:cubicBezTo>
                        <a:pt x="288" y="34"/>
                        <a:pt x="287" y="134"/>
                        <a:pt x="288" y="149"/>
                      </a:cubicBezTo>
                      <a:cubicBezTo>
                        <a:pt x="288" y="151"/>
                        <a:pt x="290" y="152"/>
                        <a:pt x="291" y="154"/>
                      </a:cubicBezTo>
                      <a:cubicBezTo>
                        <a:pt x="290" y="157"/>
                        <a:pt x="288" y="160"/>
                        <a:pt x="287" y="164"/>
                      </a:cubicBezTo>
                      <a:cubicBezTo>
                        <a:pt x="195" y="164"/>
                        <a:pt x="102" y="164"/>
                        <a:pt x="9" y="164"/>
                      </a:cubicBezTo>
                      <a:cubicBezTo>
                        <a:pt x="9" y="118"/>
                        <a:pt x="9" y="72"/>
                        <a:pt x="9" y="24"/>
                      </a:cubicBezTo>
                      <a:cubicBezTo>
                        <a:pt x="5" y="24"/>
                        <a:pt x="2" y="24"/>
                        <a:pt x="0" y="24"/>
                      </a:cubicBezTo>
                      <a:cubicBezTo>
                        <a:pt x="0" y="16"/>
                        <a:pt x="0" y="8"/>
                        <a:pt x="0" y="0"/>
                      </a:cubicBezTo>
                      <a:cubicBezTo>
                        <a:pt x="99" y="0"/>
                        <a:pt x="197" y="0"/>
                        <a:pt x="296" y="0"/>
                      </a:cubicBezTo>
                      <a:cubicBezTo>
                        <a:pt x="296" y="8"/>
                        <a:pt x="296" y="16"/>
                        <a:pt x="296" y="24"/>
                      </a:cubicBezTo>
                      <a:close/>
                      <a:moveTo>
                        <a:pt x="32" y="139"/>
                      </a:moveTo>
                      <a:cubicBezTo>
                        <a:pt x="110" y="139"/>
                        <a:pt x="187" y="139"/>
                        <a:pt x="264" y="139"/>
                      </a:cubicBezTo>
                      <a:cubicBezTo>
                        <a:pt x="264" y="102"/>
                        <a:pt x="264" y="64"/>
                        <a:pt x="264" y="27"/>
                      </a:cubicBezTo>
                      <a:cubicBezTo>
                        <a:pt x="264" y="27"/>
                        <a:pt x="264" y="26"/>
                        <a:pt x="263" y="25"/>
                      </a:cubicBezTo>
                      <a:cubicBezTo>
                        <a:pt x="263" y="25"/>
                        <a:pt x="262" y="24"/>
                        <a:pt x="263" y="25"/>
                      </a:cubicBezTo>
                      <a:cubicBezTo>
                        <a:pt x="186" y="25"/>
                        <a:pt x="109" y="25"/>
                        <a:pt x="32" y="25"/>
                      </a:cubicBezTo>
                      <a:cubicBezTo>
                        <a:pt x="32" y="63"/>
                        <a:pt x="32" y="101"/>
                        <a:pt x="32" y="139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4" rIns="91428" bIns="45714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strike="noStrike" kern="0" cap="none" spc="0" normalizeH="0" baseline="0" noProof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81" name="Freeform 32"/>
                <p:cNvSpPr>
                  <a:spLocks/>
                </p:cNvSpPr>
                <p:nvPr/>
              </p:nvSpPr>
              <p:spPr bwMode="auto">
                <a:xfrm>
                  <a:off x="-2212975" y="961586"/>
                  <a:ext cx="514350" cy="255588"/>
                </a:xfrm>
                <a:custGeom>
                  <a:avLst/>
                  <a:gdLst>
                    <a:gd name="T0" fmla="*/ 0 w 136"/>
                    <a:gd name="T1" fmla="*/ 67 h 67"/>
                    <a:gd name="T2" fmla="*/ 0 w 136"/>
                    <a:gd name="T3" fmla="*/ 52 h 67"/>
                    <a:gd name="T4" fmla="*/ 27 w 136"/>
                    <a:gd name="T5" fmla="*/ 51 h 67"/>
                    <a:gd name="T6" fmla="*/ 55 w 136"/>
                    <a:gd name="T7" fmla="*/ 51 h 67"/>
                    <a:gd name="T8" fmla="*/ 55 w 136"/>
                    <a:gd name="T9" fmla="*/ 0 h 67"/>
                    <a:gd name="T10" fmla="*/ 79 w 136"/>
                    <a:gd name="T11" fmla="*/ 0 h 67"/>
                    <a:gd name="T12" fmla="*/ 79 w 136"/>
                    <a:gd name="T13" fmla="*/ 50 h 67"/>
                    <a:gd name="T14" fmla="*/ 107 w 136"/>
                    <a:gd name="T15" fmla="*/ 51 h 67"/>
                    <a:gd name="T16" fmla="*/ 136 w 136"/>
                    <a:gd name="T17" fmla="*/ 51 h 67"/>
                    <a:gd name="T18" fmla="*/ 136 w 136"/>
                    <a:gd name="T19" fmla="*/ 67 h 67"/>
                    <a:gd name="T20" fmla="*/ 0 w 136"/>
                    <a:gd name="T21" fmla="*/ 67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36" h="67">
                      <a:moveTo>
                        <a:pt x="0" y="67"/>
                      </a:moveTo>
                      <a:cubicBezTo>
                        <a:pt x="0" y="62"/>
                        <a:pt x="0" y="58"/>
                        <a:pt x="0" y="52"/>
                      </a:cubicBezTo>
                      <a:cubicBezTo>
                        <a:pt x="9" y="50"/>
                        <a:pt x="18" y="51"/>
                        <a:pt x="27" y="51"/>
                      </a:cubicBezTo>
                      <a:cubicBezTo>
                        <a:pt x="36" y="51"/>
                        <a:pt x="45" y="51"/>
                        <a:pt x="55" y="51"/>
                      </a:cubicBezTo>
                      <a:cubicBezTo>
                        <a:pt x="55" y="34"/>
                        <a:pt x="55" y="18"/>
                        <a:pt x="55" y="0"/>
                      </a:cubicBezTo>
                      <a:cubicBezTo>
                        <a:pt x="63" y="0"/>
                        <a:pt x="71" y="0"/>
                        <a:pt x="79" y="0"/>
                      </a:cubicBezTo>
                      <a:cubicBezTo>
                        <a:pt x="79" y="16"/>
                        <a:pt x="79" y="33"/>
                        <a:pt x="79" y="50"/>
                      </a:cubicBezTo>
                      <a:cubicBezTo>
                        <a:pt x="89" y="52"/>
                        <a:pt x="98" y="51"/>
                        <a:pt x="107" y="51"/>
                      </a:cubicBezTo>
                      <a:cubicBezTo>
                        <a:pt x="116" y="51"/>
                        <a:pt x="125" y="51"/>
                        <a:pt x="136" y="51"/>
                      </a:cubicBezTo>
                      <a:cubicBezTo>
                        <a:pt x="136" y="57"/>
                        <a:pt x="136" y="62"/>
                        <a:pt x="136" y="67"/>
                      </a:cubicBezTo>
                      <a:cubicBezTo>
                        <a:pt x="91" y="67"/>
                        <a:pt x="45" y="67"/>
                        <a:pt x="0" y="6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4" rIns="91428" bIns="45714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strike="noStrike" kern="0" cap="none" spc="0" normalizeH="0" baseline="0" noProof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82" name="Freeform 34"/>
                <p:cNvSpPr>
                  <a:spLocks/>
                </p:cNvSpPr>
                <p:nvPr/>
              </p:nvSpPr>
              <p:spPr bwMode="auto">
                <a:xfrm>
                  <a:off x="-1876426" y="472635"/>
                  <a:ext cx="268288" cy="269874"/>
                </a:xfrm>
                <a:custGeom>
                  <a:avLst/>
                  <a:gdLst>
                    <a:gd name="T0" fmla="*/ 16 w 71"/>
                    <a:gd name="T1" fmla="*/ 71 h 71"/>
                    <a:gd name="T2" fmla="*/ 0 w 71"/>
                    <a:gd name="T3" fmla="*/ 54 h 71"/>
                    <a:gd name="T4" fmla="*/ 0 w 71"/>
                    <a:gd name="T5" fmla="*/ 17 h 71"/>
                    <a:gd name="T6" fmla="*/ 17 w 71"/>
                    <a:gd name="T7" fmla="*/ 0 h 71"/>
                    <a:gd name="T8" fmla="*/ 31 w 71"/>
                    <a:gd name="T9" fmla="*/ 0 h 71"/>
                    <a:gd name="T10" fmla="*/ 31 w 71"/>
                    <a:gd name="T11" fmla="*/ 36 h 71"/>
                    <a:gd name="T12" fmla="*/ 38 w 71"/>
                    <a:gd name="T13" fmla="*/ 36 h 71"/>
                    <a:gd name="T14" fmla="*/ 38 w 71"/>
                    <a:gd name="T15" fmla="*/ 0 h 71"/>
                    <a:gd name="T16" fmla="*/ 52 w 71"/>
                    <a:gd name="T17" fmla="*/ 0 h 71"/>
                    <a:gd name="T18" fmla="*/ 71 w 71"/>
                    <a:gd name="T19" fmla="*/ 20 h 71"/>
                    <a:gd name="T20" fmla="*/ 71 w 71"/>
                    <a:gd name="T21" fmla="*/ 54 h 71"/>
                    <a:gd name="T22" fmla="*/ 52 w 71"/>
                    <a:gd name="T23" fmla="*/ 71 h 71"/>
                    <a:gd name="T24" fmla="*/ 16 w 71"/>
                    <a:gd name="T25" fmla="*/ 71 h 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71" h="71">
                      <a:moveTo>
                        <a:pt x="16" y="71"/>
                      </a:moveTo>
                      <a:cubicBezTo>
                        <a:pt x="11" y="66"/>
                        <a:pt x="6" y="61"/>
                        <a:pt x="0" y="54"/>
                      </a:cubicBezTo>
                      <a:cubicBezTo>
                        <a:pt x="0" y="43"/>
                        <a:pt x="0" y="30"/>
                        <a:pt x="0" y="17"/>
                      </a:cubicBezTo>
                      <a:cubicBezTo>
                        <a:pt x="5" y="12"/>
                        <a:pt x="11" y="6"/>
                        <a:pt x="17" y="0"/>
                      </a:cubicBezTo>
                      <a:cubicBezTo>
                        <a:pt x="21" y="0"/>
                        <a:pt x="25" y="0"/>
                        <a:pt x="31" y="0"/>
                      </a:cubicBezTo>
                      <a:cubicBezTo>
                        <a:pt x="31" y="12"/>
                        <a:pt x="31" y="24"/>
                        <a:pt x="31" y="36"/>
                      </a:cubicBezTo>
                      <a:cubicBezTo>
                        <a:pt x="34" y="36"/>
                        <a:pt x="36" y="36"/>
                        <a:pt x="38" y="36"/>
                      </a:cubicBezTo>
                      <a:cubicBezTo>
                        <a:pt x="38" y="24"/>
                        <a:pt x="38" y="13"/>
                        <a:pt x="38" y="0"/>
                      </a:cubicBezTo>
                      <a:cubicBezTo>
                        <a:pt x="43" y="0"/>
                        <a:pt x="48" y="0"/>
                        <a:pt x="52" y="0"/>
                      </a:cubicBezTo>
                      <a:cubicBezTo>
                        <a:pt x="58" y="6"/>
                        <a:pt x="64" y="12"/>
                        <a:pt x="71" y="20"/>
                      </a:cubicBezTo>
                      <a:cubicBezTo>
                        <a:pt x="71" y="30"/>
                        <a:pt x="71" y="42"/>
                        <a:pt x="71" y="54"/>
                      </a:cubicBezTo>
                      <a:cubicBezTo>
                        <a:pt x="65" y="59"/>
                        <a:pt x="60" y="65"/>
                        <a:pt x="52" y="71"/>
                      </a:cubicBezTo>
                      <a:cubicBezTo>
                        <a:pt x="42" y="71"/>
                        <a:pt x="30" y="71"/>
                        <a:pt x="16" y="7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4" rIns="91428" bIns="45714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strike="noStrike" kern="0" cap="none" spc="0" normalizeH="0" baseline="0" noProof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83" name="Freeform 35"/>
                <p:cNvSpPr>
                  <a:spLocks/>
                </p:cNvSpPr>
                <p:nvPr/>
              </p:nvSpPr>
              <p:spPr bwMode="auto">
                <a:xfrm>
                  <a:off x="-2349499" y="472635"/>
                  <a:ext cx="393701" cy="314326"/>
                </a:xfrm>
                <a:custGeom>
                  <a:avLst/>
                  <a:gdLst>
                    <a:gd name="T0" fmla="*/ 104 w 104"/>
                    <a:gd name="T1" fmla="*/ 76 h 83"/>
                    <a:gd name="T2" fmla="*/ 104 w 104"/>
                    <a:gd name="T3" fmla="*/ 83 h 83"/>
                    <a:gd name="T4" fmla="*/ 0 w 104"/>
                    <a:gd name="T5" fmla="*/ 83 h 83"/>
                    <a:gd name="T6" fmla="*/ 0 w 104"/>
                    <a:gd name="T7" fmla="*/ 1 h 83"/>
                    <a:gd name="T8" fmla="*/ 7 w 104"/>
                    <a:gd name="T9" fmla="*/ 0 h 83"/>
                    <a:gd name="T10" fmla="*/ 7 w 104"/>
                    <a:gd name="T11" fmla="*/ 76 h 83"/>
                    <a:gd name="T12" fmla="*/ 104 w 104"/>
                    <a:gd name="T13" fmla="*/ 76 h 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4" h="83">
                      <a:moveTo>
                        <a:pt x="104" y="76"/>
                      </a:moveTo>
                      <a:cubicBezTo>
                        <a:pt x="104" y="79"/>
                        <a:pt x="104" y="81"/>
                        <a:pt x="104" y="83"/>
                      </a:cubicBezTo>
                      <a:cubicBezTo>
                        <a:pt x="69" y="83"/>
                        <a:pt x="36" y="83"/>
                        <a:pt x="0" y="83"/>
                      </a:cubicBezTo>
                      <a:cubicBezTo>
                        <a:pt x="0" y="56"/>
                        <a:pt x="0" y="29"/>
                        <a:pt x="0" y="1"/>
                      </a:cubicBezTo>
                      <a:cubicBezTo>
                        <a:pt x="2" y="0"/>
                        <a:pt x="4" y="0"/>
                        <a:pt x="7" y="0"/>
                      </a:cubicBezTo>
                      <a:cubicBezTo>
                        <a:pt x="7" y="25"/>
                        <a:pt x="7" y="50"/>
                        <a:pt x="7" y="76"/>
                      </a:cubicBezTo>
                      <a:cubicBezTo>
                        <a:pt x="40" y="76"/>
                        <a:pt x="72" y="76"/>
                        <a:pt x="104" y="76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4" rIns="91428" bIns="45714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strike="noStrike" kern="0" cap="none" spc="0" normalizeH="0" baseline="0" noProof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84" name="Freeform 36"/>
                <p:cNvSpPr>
                  <a:spLocks/>
                </p:cNvSpPr>
                <p:nvPr/>
              </p:nvSpPr>
              <p:spPr bwMode="auto">
                <a:xfrm>
                  <a:off x="-2027239" y="456761"/>
                  <a:ext cx="22226" cy="273051"/>
                </a:xfrm>
                <a:custGeom>
                  <a:avLst/>
                  <a:gdLst>
                    <a:gd name="T0" fmla="*/ 0 w 6"/>
                    <a:gd name="T1" fmla="*/ 0 h 72"/>
                    <a:gd name="T2" fmla="*/ 6 w 6"/>
                    <a:gd name="T3" fmla="*/ 0 h 72"/>
                    <a:gd name="T4" fmla="*/ 6 w 6"/>
                    <a:gd name="T5" fmla="*/ 72 h 72"/>
                    <a:gd name="T6" fmla="*/ 0 w 6"/>
                    <a:gd name="T7" fmla="*/ 72 h 72"/>
                    <a:gd name="T8" fmla="*/ 0 w 6"/>
                    <a:gd name="T9" fmla="*/ 0 h 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" h="72">
                      <a:moveTo>
                        <a:pt x="0" y="0"/>
                      </a:moveTo>
                      <a:cubicBezTo>
                        <a:pt x="2" y="0"/>
                        <a:pt x="4" y="0"/>
                        <a:pt x="6" y="0"/>
                      </a:cubicBezTo>
                      <a:cubicBezTo>
                        <a:pt x="6" y="24"/>
                        <a:pt x="6" y="48"/>
                        <a:pt x="6" y="72"/>
                      </a:cubicBezTo>
                      <a:cubicBezTo>
                        <a:pt x="4" y="72"/>
                        <a:pt x="2" y="72"/>
                        <a:pt x="0" y="72"/>
                      </a:cubicBezTo>
                      <a:cubicBezTo>
                        <a:pt x="0" y="48"/>
                        <a:pt x="0" y="24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4" rIns="91428" bIns="45714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strike="noStrike" kern="0" cap="none" spc="0" normalizeH="0" baseline="0" noProof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85" name="Freeform 37"/>
                <p:cNvSpPr>
                  <a:spLocks/>
                </p:cNvSpPr>
                <p:nvPr/>
              </p:nvSpPr>
              <p:spPr bwMode="auto">
                <a:xfrm>
                  <a:off x="-2087563" y="518673"/>
                  <a:ext cx="22226" cy="211139"/>
                </a:xfrm>
                <a:custGeom>
                  <a:avLst/>
                  <a:gdLst>
                    <a:gd name="T0" fmla="*/ 0 w 6"/>
                    <a:gd name="T1" fmla="*/ 0 h 56"/>
                    <a:gd name="T2" fmla="*/ 6 w 6"/>
                    <a:gd name="T3" fmla="*/ 0 h 56"/>
                    <a:gd name="T4" fmla="*/ 6 w 6"/>
                    <a:gd name="T5" fmla="*/ 56 h 56"/>
                    <a:gd name="T6" fmla="*/ 0 w 6"/>
                    <a:gd name="T7" fmla="*/ 56 h 56"/>
                    <a:gd name="T8" fmla="*/ 0 w 6"/>
                    <a:gd name="T9" fmla="*/ 0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" h="56">
                      <a:moveTo>
                        <a:pt x="0" y="0"/>
                      </a:moveTo>
                      <a:cubicBezTo>
                        <a:pt x="2" y="0"/>
                        <a:pt x="4" y="0"/>
                        <a:pt x="6" y="0"/>
                      </a:cubicBezTo>
                      <a:cubicBezTo>
                        <a:pt x="6" y="19"/>
                        <a:pt x="6" y="37"/>
                        <a:pt x="6" y="56"/>
                      </a:cubicBezTo>
                      <a:cubicBezTo>
                        <a:pt x="4" y="56"/>
                        <a:pt x="2" y="56"/>
                        <a:pt x="0" y="56"/>
                      </a:cubicBezTo>
                      <a:cubicBezTo>
                        <a:pt x="0" y="37"/>
                        <a:pt x="0" y="19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8" tIns="45714" rIns="91428" bIns="45714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strike="noStrike" kern="0" cap="none" spc="0" normalizeH="0" baseline="0" noProof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</p:grpSp>
        </p:grpSp>
      </p:grpSp>
      <p:grpSp>
        <p:nvGrpSpPr>
          <p:cNvPr id="194" name="Group 193"/>
          <p:cNvGrpSpPr/>
          <p:nvPr/>
        </p:nvGrpSpPr>
        <p:grpSpPr>
          <a:xfrm>
            <a:off x="6363336" y="3053478"/>
            <a:ext cx="2372684" cy="914401"/>
            <a:chOff x="4987264" y="2582862"/>
            <a:chExt cx="2372684" cy="914401"/>
          </a:xfrm>
        </p:grpSpPr>
        <p:grpSp>
          <p:nvGrpSpPr>
            <p:cNvPr id="195" name="Group 194"/>
            <p:cNvGrpSpPr/>
            <p:nvPr/>
          </p:nvGrpSpPr>
          <p:grpSpPr>
            <a:xfrm>
              <a:off x="4987264" y="2582862"/>
              <a:ext cx="2126143" cy="914400"/>
              <a:chOff x="4915157" y="2582862"/>
              <a:chExt cx="2126143" cy="914400"/>
            </a:xfrm>
          </p:grpSpPr>
          <p:sp>
            <p:nvSpPr>
              <p:cNvPr id="197" name="Rectangle 196"/>
              <p:cNvSpPr/>
              <p:nvPr/>
            </p:nvSpPr>
            <p:spPr bwMode="auto">
              <a:xfrm>
                <a:off x="4915157" y="2582862"/>
                <a:ext cx="2126143" cy="914400"/>
              </a:xfrm>
              <a:prstGeom prst="rect">
                <a:avLst/>
              </a:prstGeom>
              <a:solidFill>
                <a:srgbClr val="0070C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91440" tIns="91440" rIns="34294" bIns="34294" rtlCol="0" anchor="b" anchorCtr="0"/>
              <a:lstStyle/>
              <a:p>
                <a:pPr algn="ctr" defTabSz="932406"/>
                <a:endParaRPr lang="en-US" sz="8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198" name="Group 197"/>
              <p:cNvGrpSpPr/>
              <p:nvPr/>
            </p:nvGrpSpPr>
            <p:grpSpPr>
              <a:xfrm>
                <a:off x="5295855" y="2801566"/>
                <a:ext cx="1662089" cy="461606"/>
                <a:chOff x="5379211" y="2809259"/>
                <a:chExt cx="1662089" cy="461606"/>
              </a:xfrm>
            </p:grpSpPr>
            <p:pic>
              <p:nvPicPr>
                <p:cNvPr id="199" name="Picture 198"/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9211" y="2880974"/>
                  <a:ext cx="474469" cy="367714"/>
                </a:xfrm>
                <a:prstGeom prst="rect">
                  <a:avLst/>
                </a:prstGeom>
              </p:spPr>
            </p:pic>
            <p:sp>
              <p:nvSpPr>
                <p:cNvPr id="200" name="Rectangle 199"/>
                <p:cNvSpPr/>
                <p:nvPr/>
              </p:nvSpPr>
              <p:spPr>
                <a:xfrm>
                  <a:off x="5836444" y="2809259"/>
                  <a:ext cx="1204856" cy="46160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1200" spc="-3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Segoe UI Semilight" panose="020B0402040204020203" pitchFamily="34" charset="0"/>
                      <a:cs typeface="Segoe UI Semilight" panose="020B0402040204020203" pitchFamily="34" charset="0"/>
                    </a:rPr>
                    <a:t>Azure </a:t>
                  </a:r>
                </a:p>
                <a:p>
                  <a:r>
                    <a:rPr lang="en-US" sz="1200" spc="-3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Segoe UI Semilight" panose="020B0402040204020203" pitchFamily="34" charset="0"/>
                      <a:cs typeface="Segoe UI Semilight" panose="020B0402040204020203" pitchFamily="34" charset="0"/>
                    </a:rPr>
                    <a:t>Stream Analytics</a:t>
                  </a:r>
                </a:p>
              </p:txBody>
            </p:sp>
          </p:grpSp>
        </p:grpSp>
        <p:sp>
          <p:nvSpPr>
            <p:cNvPr id="196" name="Isosceles Triangle 146"/>
            <p:cNvSpPr/>
            <p:nvPr/>
          </p:nvSpPr>
          <p:spPr bwMode="auto">
            <a:xfrm rot="5400000">
              <a:off x="6778741" y="2916056"/>
              <a:ext cx="914401" cy="248013"/>
            </a:xfrm>
            <a:prstGeom prst="triangle">
              <a:avLst/>
            </a:prstGeom>
            <a:solidFill>
              <a:srgbClr val="0070C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7" tIns="146285" rIns="182857" bIns="14628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379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201" name="Group 200"/>
          <p:cNvGrpSpPr/>
          <p:nvPr/>
        </p:nvGrpSpPr>
        <p:grpSpPr>
          <a:xfrm>
            <a:off x="4567697" y="3053477"/>
            <a:ext cx="2070615" cy="914401"/>
            <a:chOff x="3017044" y="2582862"/>
            <a:chExt cx="2070615" cy="914401"/>
          </a:xfrm>
        </p:grpSpPr>
        <p:grpSp>
          <p:nvGrpSpPr>
            <p:cNvPr id="202" name="Group 201"/>
            <p:cNvGrpSpPr/>
            <p:nvPr/>
          </p:nvGrpSpPr>
          <p:grpSpPr>
            <a:xfrm>
              <a:off x="3017044" y="2582862"/>
              <a:ext cx="1828800" cy="914400"/>
              <a:chOff x="1645444" y="3040062"/>
              <a:chExt cx="1828800" cy="914400"/>
            </a:xfrm>
          </p:grpSpPr>
          <p:sp>
            <p:nvSpPr>
              <p:cNvPr id="204" name="Rectangle 203"/>
              <p:cNvSpPr/>
              <p:nvPr/>
            </p:nvSpPr>
            <p:spPr bwMode="auto">
              <a:xfrm>
                <a:off x="1645444" y="3040062"/>
                <a:ext cx="1828800" cy="914400"/>
              </a:xfrm>
              <a:prstGeom prst="rect">
                <a:avLst/>
              </a:prstGeom>
              <a:solidFill>
                <a:srgbClr val="0177D7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91440" tIns="91440" rIns="34294" bIns="34294" rtlCol="0" anchor="b" anchorCtr="0"/>
              <a:lstStyle/>
              <a:p>
                <a:pPr algn="ctr" defTabSz="932406"/>
                <a:endParaRPr lang="en-US" sz="8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205" name="Group 204"/>
              <p:cNvGrpSpPr/>
              <p:nvPr/>
            </p:nvGrpSpPr>
            <p:grpSpPr>
              <a:xfrm>
                <a:off x="1941721" y="3266459"/>
                <a:ext cx="1236245" cy="461606"/>
                <a:chOff x="1892407" y="4954586"/>
                <a:chExt cx="1236245" cy="461606"/>
              </a:xfrm>
            </p:grpSpPr>
            <p:pic>
              <p:nvPicPr>
                <p:cNvPr id="206" name="Picture 205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92407" y="5001312"/>
                  <a:ext cx="339605" cy="352768"/>
                </a:xfrm>
                <a:prstGeom prst="rect">
                  <a:avLst/>
                </a:prstGeom>
              </p:spPr>
            </p:pic>
            <p:sp>
              <p:nvSpPr>
                <p:cNvPr id="207" name="Rectangle 206"/>
                <p:cNvSpPr/>
                <p:nvPr/>
              </p:nvSpPr>
              <p:spPr>
                <a:xfrm>
                  <a:off x="2295132" y="4954586"/>
                  <a:ext cx="833520" cy="46160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1200" spc="-30" dirty="0">
                      <a:solidFill>
                        <a:schemeClr val="bg1"/>
                      </a:solidFill>
                      <a:latin typeface="Segoe UI Semilight" panose="020B0402040204020203" pitchFamily="34" charset="0"/>
                      <a:cs typeface="Segoe UI Semilight" panose="020B0402040204020203" pitchFamily="34" charset="0"/>
                    </a:rPr>
                    <a:t>Azure </a:t>
                  </a:r>
                </a:p>
                <a:p>
                  <a:r>
                    <a:rPr lang="en-US" sz="1200" spc="-30" dirty="0">
                      <a:solidFill>
                        <a:schemeClr val="bg1"/>
                      </a:solidFill>
                      <a:latin typeface="Segoe UI Semilight" panose="020B0402040204020203" pitchFamily="34" charset="0"/>
                      <a:cs typeface="Segoe UI Semilight" panose="020B0402040204020203" pitchFamily="34" charset="0"/>
                    </a:rPr>
                    <a:t>Event Hub</a:t>
                  </a:r>
                  <a:endParaRPr lang="en-US" sz="1200" dirty="0">
                    <a:solidFill>
                      <a:schemeClr val="bg1"/>
                    </a:solidFill>
                  </a:endParaRPr>
                </a:p>
              </p:txBody>
            </p:sp>
          </p:grpSp>
        </p:grpSp>
        <p:sp>
          <p:nvSpPr>
            <p:cNvPr id="203" name="Isosceles Triangle 146"/>
            <p:cNvSpPr/>
            <p:nvPr/>
          </p:nvSpPr>
          <p:spPr bwMode="auto">
            <a:xfrm rot="5400000">
              <a:off x="4506452" y="2916056"/>
              <a:ext cx="914401" cy="248013"/>
            </a:xfrm>
            <a:prstGeom prst="triangle">
              <a:avLst/>
            </a:prstGeom>
            <a:solidFill>
              <a:srgbClr val="0078D7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7" tIns="146285" rIns="182857" bIns="14628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379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cxnSp>
        <p:nvCxnSpPr>
          <p:cNvPr id="208" name="Straight Connector 207"/>
          <p:cNvCxnSpPr/>
          <p:nvPr/>
        </p:nvCxnSpPr>
        <p:spPr>
          <a:xfrm flipV="1">
            <a:off x="10618993" y="4016523"/>
            <a:ext cx="530562" cy="6518"/>
          </a:xfrm>
          <a:prstGeom prst="line">
            <a:avLst/>
          </a:prstGeom>
          <a:ln w="22225" cap="sq">
            <a:solidFill>
              <a:schemeClr val="tx1"/>
            </a:solidFill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9" name="Group 208"/>
          <p:cNvGrpSpPr/>
          <p:nvPr/>
        </p:nvGrpSpPr>
        <p:grpSpPr>
          <a:xfrm>
            <a:off x="10871921" y="2215361"/>
            <a:ext cx="1239723" cy="988303"/>
            <a:chOff x="10950816" y="2383341"/>
            <a:chExt cx="1239881" cy="988430"/>
          </a:xfrm>
        </p:grpSpPr>
        <p:grpSp>
          <p:nvGrpSpPr>
            <p:cNvPr id="210" name="Group 209"/>
            <p:cNvGrpSpPr/>
            <p:nvPr/>
          </p:nvGrpSpPr>
          <p:grpSpPr>
            <a:xfrm>
              <a:off x="11311238" y="2780901"/>
              <a:ext cx="458181" cy="590870"/>
              <a:chOff x="8824650" y="2294433"/>
              <a:chExt cx="368737" cy="475523"/>
            </a:xfrm>
          </p:grpSpPr>
          <p:sp>
            <p:nvSpPr>
              <p:cNvPr id="212" name="Freeform 74"/>
              <p:cNvSpPr>
                <a:spLocks noEditPoints="1"/>
              </p:cNvSpPr>
              <p:nvPr/>
            </p:nvSpPr>
            <p:spPr bwMode="auto">
              <a:xfrm flipH="1">
                <a:off x="8824650" y="2294433"/>
                <a:ext cx="176113" cy="475523"/>
              </a:xfrm>
              <a:custGeom>
                <a:avLst/>
                <a:gdLst>
                  <a:gd name="T0" fmla="*/ 417 w 858"/>
                  <a:gd name="T1" fmla="*/ 0 h 2322"/>
                  <a:gd name="T2" fmla="*/ 609 w 858"/>
                  <a:gd name="T3" fmla="*/ 191 h 2322"/>
                  <a:gd name="T4" fmla="*/ 417 w 858"/>
                  <a:gd name="T5" fmla="*/ 377 h 2322"/>
                  <a:gd name="T6" fmla="*/ 226 w 858"/>
                  <a:gd name="T7" fmla="*/ 191 h 2322"/>
                  <a:gd name="T8" fmla="*/ 417 w 858"/>
                  <a:gd name="T9" fmla="*/ 0 h 2322"/>
                  <a:gd name="T10" fmla="*/ 191 w 858"/>
                  <a:gd name="T11" fmla="*/ 2218 h 2322"/>
                  <a:gd name="T12" fmla="*/ 301 w 858"/>
                  <a:gd name="T13" fmla="*/ 2322 h 2322"/>
                  <a:gd name="T14" fmla="*/ 406 w 858"/>
                  <a:gd name="T15" fmla="*/ 2218 h 2322"/>
                  <a:gd name="T16" fmla="*/ 406 w 858"/>
                  <a:gd name="T17" fmla="*/ 1324 h 2322"/>
                  <a:gd name="T18" fmla="*/ 452 w 858"/>
                  <a:gd name="T19" fmla="*/ 1324 h 2322"/>
                  <a:gd name="T20" fmla="*/ 452 w 858"/>
                  <a:gd name="T21" fmla="*/ 2218 h 2322"/>
                  <a:gd name="T22" fmla="*/ 557 w 858"/>
                  <a:gd name="T23" fmla="*/ 2322 h 2322"/>
                  <a:gd name="T24" fmla="*/ 667 w 858"/>
                  <a:gd name="T25" fmla="*/ 2218 h 2322"/>
                  <a:gd name="T26" fmla="*/ 667 w 858"/>
                  <a:gd name="T27" fmla="*/ 679 h 2322"/>
                  <a:gd name="T28" fmla="*/ 713 w 858"/>
                  <a:gd name="T29" fmla="*/ 679 h 2322"/>
                  <a:gd name="T30" fmla="*/ 713 w 858"/>
                  <a:gd name="T31" fmla="*/ 1248 h 2322"/>
                  <a:gd name="T32" fmla="*/ 858 w 858"/>
                  <a:gd name="T33" fmla="*/ 1248 h 2322"/>
                  <a:gd name="T34" fmla="*/ 858 w 858"/>
                  <a:gd name="T35" fmla="*/ 667 h 2322"/>
                  <a:gd name="T36" fmla="*/ 638 w 858"/>
                  <a:gd name="T37" fmla="*/ 418 h 2322"/>
                  <a:gd name="T38" fmla="*/ 215 w 858"/>
                  <a:gd name="T39" fmla="*/ 418 h 2322"/>
                  <a:gd name="T40" fmla="*/ 0 w 858"/>
                  <a:gd name="T41" fmla="*/ 662 h 2322"/>
                  <a:gd name="T42" fmla="*/ 0 w 858"/>
                  <a:gd name="T43" fmla="*/ 1248 h 2322"/>
                  <a:gd name="T44" fmla="*/ 145 w 858"/>
                  <a:gd name="T45" fmla="*/ 1248 h 2322"/>
                  <a:gd name="T46" fmla="*/ 145 w 858"/>
                  <a:gd name="T47" fmla="*/ 679 h 2322"/>
                  <a:gd name="T48" fmla="*/ 197 w 858"/>
                  <a:gd name="T49" fmla="*/ 679 h 2322"/>
                  <a:gd name="T50" fmla="*/ 191 w 858"/>
                  <a:gd name="T51" fmla="*/ 2218 h 2322"/>
                  <a:gd name="T52" fmla="*/ 191 w 858"/>
                  <a:gd name="T53" fmla="*/ 2218 h 23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858" h="2322">
                    <a:moveTo>
                      <a:pt x="417" y="0"/>
                    </a:moveTo>
                    <a:cubicBezTo>
                      <a:pt x="522" y="0"/>
                      <a:pt x="609" y="87"/>
                      <a:pt x="609" y="191"/>
                    </a:cubicBezTo>
                    <a:cubicBezTo>
                      <a:pt x="609" y="296"/>
                      <a:pt x="522" y="377"/>
                      <a:pt x="417" y="377"/>
                    </a:cubicBezTo>
                    <a:cubicBezTo>
                      <a:pt x="313" y="377"/>
                      <a:pt x="226" y="296"/>
                      <a:pt x="226" y="191"/>
                    </a:cubicBezTo>
                    <a:cubicBezTo>
                      <a:pt x="226" y="87"/>
                      <a:pt x="313" y="0"/>
                      <a:pt x="417" y="0"/>
                    </a:cubicBezTo>
                    <a:close/>
                    <a:moveTo>
                      <a:pt x="191" y="2218"/>
                    </a:moveTo>
                    <a:cubicBezTo>
                      <a:pt x="191" y="2276"/>
                      <a:pt x="244" y="2322"/>
                      <a:pt x="301" y="2322"/>
                    </a:cubicBezTo>
                    <a:cubicBezTo>
                      <a:pt x="359" y="2322"/>
                      <a:pt x="406" y="2276"/>
                      <a:pt x="406" y="2218"/>
                    </a:cubicBezTo>
                    <a:cubicBezTo>
                      <a:pt x="406" y="1324"/>
                      <a:pt x="406" y="1324"/>
                      <a:pt x="406" y="1324"/>
                    </a:cubicBezTo>
                    <a:cubicBezTo>
                      <a:pt x="452" y="1324"/>
                      <a:pt x="452" y="1324"/>
                      <a:pt x="452" y="1324"/>
                    </a:cubicBezTo>
                    <a:cubicBezTo>
                      <a:pt x="452" y="2218"/>
                      <a:pt x="452" y="2218"/>
                      <a:pt x="452" y="2218"/>
                    </a:cubicBezTo>
                    <a:cubicBezTo>
                      <a:pt x="452" y="2276"/>
                      <a:pt x="499" y="2322"/>
                      <a:pt x="557" y="2322"/>
                    </a:cubicBezTo>
                    <a:cubicBezTo>
                      <a:pt x="620" y="2322"/>
                      <a:pt x="667" y="2276"/>
                      <a:pt x="667" y="2218"/>
                    </a:cubicBezTo>
                    <a:cubicBezTo>
                      <a:pt x="667" y="679"/>
                      <a:pt x="667" y="679"/>
                      <a:pt x="667" y="679"/>
                    </a:cubicBezTo>
                    <a:cubicBezTo>
                      <a:pt x="713" y="679"/>
                      <a:pt x="713" y="679"/>
                      <a:pt x="713" y="679"/>
                    </a:cubicBezTo>
                    <a:cubicBezTo>
                      <a:pt x="713" y="1248"/>
                      <a:pt x="713" y="1248"/>
                      <a:pt x="713" y="1248"/>
                    </a:cubicBezTo>
                    <a:cubicBezTo>
                      <a:pt x="713" y="1358"/>
                      <a:pt x="858" y="1358"/>
                      <a:pt x="858" y="1248"/>
                    </a:cubicBezTo>
                    <a:cubicBezTo>
                      <a:pt x="858" y="667"/>
                      <a:pt x="858" y="667"/>
                      <a:pt x="858" y="667"/>
                    </a:cubicBezTo>
                    <a:cubicBezTo>
                      <a:pt x="858" y="540"/>
                      <a:pt x="788" y="418"/>
                      <a:pt x="638" y="418"/>
                    </a:cubicBezTo>
                    <a:cubicBezTo>
                      <a:pt x="215" y="418"/>
                      <a:pt x="215" y="418"/>
                      <a:pt x="215" y="418"/>
                    </a:cubicBezTo>
                    <a:cubicBezTo>
                      <a:pt x="81" y="418"/>
                      <a:pt x="0" y="528"/>
                      <a:pt x="0" y="662"/>
                    </a:cubicBezTo>
                    <a:cubicBezTo>
                      <a:pt x="0" y="1248"/>
                      <a:pt x="0" y="1248"/>
                      <a:pt x="0" y="1248"/>
                    </a:cubicBezTo>
                    <a:cubicBezTo>
                      <a:pt x="0" y="1358"/>
                      <a:pt x="145" y="1358"/>
                      <a:pt x="145" y="1248"/>
                    </a:cubicBezTo>
                    <a:cubicBezTo>
                      <a:pt x="145" y="679"/>
                      <a:pt x="145" y="679"/>
                      <a:pt x="145" y="679"/>
                    </a:cubicBezTo>
                    <a:cubicBezTo>
                      <a:pt x="197" y="679"/>
                      <a:pt x="197" y="679"/>
                      <a:pt x="197" y="679"/>
                    </a:cubicBezTo>
                    <a:cubicBezTo>
                      <a:pt x="191" y="2218"/>
                      <a:pt x="191" y="2218"/>
                      <a:pt x="191" y="2218"/>
                    </a:cubicBezTo>
                    <a:cubicBezTo>
                      <a:pt x="191" y="2218"/>
                      <a:pt x="191" y="2218"/>
                      <a:pt x="191" y="2218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vert="horz" wrap="square" lIns="91415" tIns="45707" rIns="91415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32470"/>
                <a:endParaRPr lang="en-US">
                  <a:solidFill>
                    <a:srgbClr val="333333"/>
                  </a:solidFill>
                </a:endParaRPr>
              </a:p>
            </p:txBody>
          </p:sp>
          <p:sp>
            <p:nvSpPr>
              <p:cNvPr id="213" name="Freeform 74"/>
              <p:cNvSpPr>
                <a:spLocks noEditPoints="1"/>
              </p:cNvSpPr>
              <p:nvPr/>
            </p:nvSpPr>
            <p:spPr bwMode="auto">
              <a:xfrm flipH="1">
                <a:off x="9017274" y="2294433"/>
                <a:ext cx="176113" cy="475523"/>
              </a:xfrm>
              <a:custGeom>
                <a:avLst/>
                <a:gdLst>
                  <a:gd name="T0" fmla="*/ 417 w 858"/>
                  <a:gd name="T1" fmla="*/ 0 h 2322"/>
                  <a:gd name="T2" fmla="*/ 609 w 858"/>
                  <a:gd name="T3" fmla="*/ 191 h 2322"/>
                  <a:gd name="T4" fmla="*/ 417 w 858"/>
                  <a:gd name="T5" fmla="*/ 377 h 2322"/>
                  <a:gd name="T6" fmla="*/ 226 w 858"/>
                  <a:gd name="T7" fmla="*/ 191 h 2322"/>
                  <a:gd name="T8" fmla="*/ 417 w 858"/>
                  <a:gd name="T9" fmla="*/ 0 h 2322"/>
                  <a:gd name="T10" fmla="*/ 191 w 858"/>
                  <a:gd name="T11" fmla="*/ 2218 h 2322"/>
                  <a:gd name="T12" fmla="*/ 301 w 858"/>
                  <a:gd name="T13" fmla="*/ 2322 h 2322"/>
                  <a:gd name="T14" fmla="*/ 406 w 858"/>
                  <a:gd name="T15" fmla="*/ 2218 h 2322"/>
                  <a:gd name="T16" fmla="*/ 406 w 858"/>
                  <a:gd name="T17" fmla="*/ 1324 h 2322"/>
                  <a:gd name="T18" fmla="*/ 452 w 858"/>
                  <a:gd name="T19" fmla="*/ 1324 h 2322"/>
                  <a:gd name="T20" fmla="*/ 452 w 858"/>
                  <a:gd name="T21" fmla="*/ 2218 h 2322"/>
                  <a:gd name="T22" fmla="*/ 557 w 858"/>
                  <a:gd name="T23" fmla="*/ 2322 h 2322"/>
                  <a:gd name="T24" fmla="*/ 667 w 858"/>
                  <a:gd name="T25" fmla="*/ 2218 h 2322"/>
                  <a:gd name="T26" fmla="*/ 667 w 858"/>
                  <a:gd name="T27" fmla="*/ 679 h 2322"/>
                  <a:gd name="T28" fmla="*/ 713 w 858"/>
                  <a:gd name="T29" fmla="*/ 679 h 2322"/>
                  <a:gd name="T30" fmla="*/ 713 w 858"/>
                  <a:gd name="T31" fmla="*/ 1248 h 2322"/>
                  <a:gd name="T32" fmla="*/ 858 w 858"/>
                  <a:gd name="T33" fmla="*/ 1248 h 2322"/>
                  <a:gd name="T34" fmla="*/ 858 w 858"/>
                  <a:gd name="T35" fmla="*/ 667 h 2322"/>
                  <a:gd name="T36" fmla="*/ 638 w 858"/>
                  <a:gd name="T37" fmla="*/ 418 h 2322"/>
                  <a:gd name="T38" fmla="*/ 215 w 858"/>
                  <a:gd name="T39" fmla="*/ 418 h 2322"/>
                  <a:gd name="T40" fmla="*/ 0 w 858"/>
                  <a:gd name="T41" fmla="*/ 662 h 2322"/>
                  <a:gd name="T42" fmla="*/ 0 w 858"/>
                  <a:gd name="T43" fmla="*/ 1248 h 2322"/>
                  <a:gd name="T44" fmla="*/ 145 w 858"/>
                  <a:gd name="T45" fmla="*/ 1248 h 2322"/>
                  <a:gd name="T46" fmla="*/ 145 w 858"/>
                  <a:gd name="T47" fmla="*/ 679 h 2322"/>
                  <a:gd name="T48" fmla="*/ 197 w 858"/>
                  <a:gd name="T49" fmla="*/ 679 h 2322"/>
                  <a:gd name="T50" fmla="*/ 191 w 858"/>
                  <a:gd name="T51" fmla="*/ 2218 h 2322"/>
                  <a:gd name="T52" fmla="*/ 191 w 858"/>
                  <a:gd name="T53" fmla="*/ 2218 h 23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858" h="2322">
                    <a:moveTo>
                      <a:pt x="417" y="0"/>
                    </a:moveTo>
                    <a:cubicBezTo>
                      <a:pt x="522" y="0"/>
                      <a:pt x="609" y="87"/>
                      <a:pt x="609" y="191"/>
                    </a:cubicBezTo>
                    <a:cubicBezTo>
                      <a:pt x="609" y="296"/>
                      <a:pt x="522" y="377"/>
                      <a:pt x="417" y="377"/>
                    </a:cubicBezTo>
                    <a:cubicBezTo>
                      <a:pt x="313" y="377"/>
                      <a:pt x="226" y="296"/>
                      <a:pt x="226" y="191"/>
                    </a:cubicBezTo>
                    <a:cubicBezTo>
                      <a:pt x="226" y="87"/>
                      <a:pt x="313" y="0"/>
                      <a:pt x="417" y="0"/>
                    </a:cubicBezTo>
                    <a:close/>
                    <a:moveTo>
                      <a:pt x="191" y="2218"/>
                    </a:moveTo>
                    <a:cubicBezTo>
                      <a:pt x="191" y="2276"/>
                      <a:pt x="244" y="2322"/>
                      <a:pt x="301" y="2322"/>
                    </a:cubicBezTo>
                    <a:cubicBezTo>
                      <a:pt x="359" y="2322"/>
                      <a:pt x="406" y="2276"/>
                      <a:pt x="406" y="2218"/>
                    </a:cubicBezTo>
                    <a:cubicBezTo>
                      <a:pt x="406" y="1324"/>
                      <a:pt x="406" y="1324"/>
                      <a:pt x="406" y="1324"/>
                    </a:cubicBezTo>
                    <a:cubicBezTo>
                      <a:pt x="452" y="1324"/>
                      <a:pt x="452" y="1324"/>
                      <a:pt x="452" y="1324"/>
                    </a:cubicBezTo>
                    <a:cubicBezTo>
                      <a:pt x="452" y="2218"/>
                      <a:pt x="452" y="2218"/>
                      <a:pt x="452" y="2218"/>
                    </a:cubicBezTo>
                    <a:cubicBezTo>
                      <a:pt x="452" y="2276"/>
                      <a:pt x="499" y="2322"/>
                      <a:pt x="557" y="2322"/>
                    </a:cubicBezTo>
                    <a:cubicBezTo>
                      <a:pt x="620" y="2322"/>
                      <a:pt x="667" y="2276"/>
                      <a:pt x="667" y="2218"/>
                    </a:cubicBezTo>
                    <a:cubicBezTo>
                      <a:pt x="667" y="679"/>
                      <a:pt x="667" y="679"/>
                      <a:pt x="667" y="679"/>
                    </a:cubicBezTo>
                    <a:cubicBezTo>
                      <a:pt x="713" y="679"/>
                      <a:pt x="713" y="679"/>
                      <a:pt x="713" y="679"/>
                    </a:cubicBezTo>
                    <a:cubicBezTo>
                      <a:pt x="713" y="1248"/>
                      <a:pt x="713" y="1248"/>
                      <a:pt x="713" y="1248"/>
                    </a:cubicBezTo>
                    <a:cubicBezTo>
                      <a:pt x="713" y="1358"/>
                      <a:pt x="858" y="1358"/>
                      <a:pt x="858" y="1248"/>
                    </a:cubicBezTo>
                    <a:cubicBezTo>
                      <a:pt x="858" y="667"/>
                      <a:pt x="858" y="667"/>
                      <a:pt x="858" y="667"/>
                    </a:cubicBezTo>
                    <a:cubicBezTo>
                      <a:pt x="858" y="540"/>
                      <a:pt x="788" y="418"/>
                      <a:pt x="638" y="418"/>
                    </a:cubicBezTo>
                    <a:cubicBezTo>
                      <a:pt x="215" y="418"/>
                      <a:pt x="215" y="418"/>
                      <a:pt x="215" y="418"/>
                    </a:cubicBezTo>
                    <a:cubicBezTo>
                      <a:pt x="81" y="418"/>
                      <a:pt x="0" y="528"/>
                      <a:pt x="0" y="662"/>
                    </a:cubicBezTo>
                    <a:cubicBezTo>
                      <a:pt x="0" y="1248"/>
                      <a:pt x="0" y="1248"/>
                      <a:pt x="0" y="1248"/>
                    </a:cubicBezTo>
                    <a:cubicBezTo>
                      <a:pt x="0" y="1358"/>
                      <a:pt x="145" y="1358"/>
                      <a:pt x="145" y="1248"/>
                    </a:cubicBezTo>
                    <a:cubicBezTo>
                      <a:pt x="145" y="679"/>
                      <a:pt x="145" y="679"/>
                      <a:pt x="145" y="679"/>
                    </a:cubicBezTo>
                    <a:cubicBezTo>
                      <a:pt x="197" y="679"/>
                      <a:pt x="197" y="679"/>
                      <a:pt x="197" y="679"/>
                    </a:cubicBezTo>
                    <a:cubicBezTo>
                      <a:pt x="191" y="2218"/>
                      <a:pt x="191" y="2218"/>
                      <a:pt x="191" y="2218"/>
                    </a:cubicBezTo>
                    <a:cubicBezTo>
                      <a:pt x="191" y="2218"/>
                      <a:pt x="191" y="2218"/>
                      <a:pt x="191" y="2218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vert="horz" wrap="square" lIns="91415" tIns="45707" rIns="91415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32470"/>
                <a:endParaRPr lang="en-US">
                  <a:solidFill>
                    <a:srgbClr val="333333"/>
                  </a:solidFill>
                </a:endParaRPr>
              </a:p>
            </p:txBody>
          </p:sp>
        </p:grpSp>
        <p:sp>
          <p:nvSpPr>
            <p:cNvPr id="211" name="TextBox 210"/>
            <p:cNvSpPr txBox="1"/>
            <p:nvPr/>
          </p:nvSpPr>
          <p:spPr>
            <a:xfrm>
              <a:off x="10950816" y="2383341"/>
              <a:ext cx="1239881" cy="454697"/>
            </a:xfrm>
            <a:prstGeom prst="rect">
              <a:avLst/>
            </a:prstGeom>
            <a:noFill/>
          </p:spPr>
          <p:txBody>
            <a:bodyPr wrap="square" lIns="182831" tIns="146264" rIns="182831" bIns="146264" rtlCol="0">
              <a:spAutoFit/>
            </a:bodyPr>
            <a:lstStyle/>
            <a:p>
              <a:pPr algn="ctr" defTabSz="932470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</a:pPr>
              <a:r>
                <a:rPr lang="en-US" sz="1150" spc="-30" dirty="0"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People</a:t>
              </a:r>
            </a:p>
          </p:txBody>
        </p:sp>
      </p:grpSp>
      <p:grpSp>
        <p:nvGrpSpPr>
          <p:cNvPr id="214" name="Group 213"/>
          <p:cNvGrpSpPr/>
          <p:nvPr/>
        </p:nvGrpSpPr>
        <p:grpSpPr>
          <a:xfrm>
            <a:off x="11084134" y="3522908"/>
            <a:ext cx="1076910" cy="1308491"/>
            <a:chOff x="11084791" y="4760710"/>
            <a:chExt cx="1077047" cy="1308658"/>
          </a:xfrm>
        </p:grpSpPr>
        <p:grpSp>
          <p:nvGrpSpPr>
            <p:cNvPr id="215" name="Group 214"/>
            <p:cNvGrpSpPr/>
            <p:nvPr/>
          </p:nvGrpSpPr>
          <p:grpSpPr>
            <a:xfrm>
              <a:off x="11311897" y="4760710"/>
              <a:ext cx="503712" cy="783392"/>
              <a:chOff x="8597110" y="4718972"/>
              <a:chExt cx="361215" cy="561776"/>
            </a:xfrm>
          </p:grpSpPr>
          <p:sp>
            <p:nvSpPr>
              <p:cNvPr id="217" name="Freeform 68"/>
              <p:cNvSpPr>
                <a:spLocks/>
              </p:cNvSpPr>
              <p:nvPr/>
            </p:nvSpPr>
            <p:spPr bwMode="auto">
              <a:xfrm rot="16200000">
                <a:off x="8612012" y="5015484"/>
                <a:ext cx="273629" cy="256899"/>
              </a:xfrm>
              <a:custGeom>
                <a:avLst/>
                <a:gdLst>
                  <a:gd name="T0" fmla="*/ 564 w 1203"/>
                  <a:gd name="T1" fmla="*/ 1129 h 1129"/>
                  <a:gd name="T2" fmla="*/ 0 w 1203"/>
                  <a:gd name="T3" fmla="*/ 565 h 1129"/>
                  <a:gd name="T4" fmla="*/ 564 w 1203"/>
                  <a:gd name="T5" fmla="*/ 0 h 1129"/>
                  <a:gd name="T6" fmla="*/ 1115 w 1203"/>
                  <a:gd name="T7" fmla="*/ 443 h 1129"/>
                  <a:gd name="T8" fmla="*/ 1203 w 1203"/>
                  <a:gd name="T9" fmla="*/ 449 h 1129"/>
                  <a:gd name="T10" fmla="*/ 1055 w 1203"/>
                  <a:gd name="T11" fmla="*/ 599 h 1129"/>
                  <a:gd name="T12" fmla="*/ 876 w 1203"/>
                  <a:gd name="T13" fmla="*/ 426 h 1129"/>
                  <a:gd name="T14" fmla="*/ 963 w 1203"/>
                  <a:gd name="T15" fmla="*/ 432 h 1129"/>
                  <a:gd name="T16" fmla="*/ 431 w 1203"/>
                  <a:gd name="T17" fmla="*/ 166 h 1129"/>
                  <a:gd name="T18" fmla="*/ 165 w 1203"/>
                  <a:gd name="T19" fmla="*/ 698 h 1129"/>
                  <a:gd name="T20" fmla="*/ 564 w 1203"/>
                  <a:gd name="T21" fmla="*/ 985 h 1129"/>
                  <a:gd name="T22" fmla="*/ 564 w 1203"/>
                  <a:gd name="T23" fmla="*/ 1129 h 1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203" h="1129">
                    <a:moveTo>
                      <a:pt x="564" y="1129"/>
                    </a:moveTo>
                    <a:cubicBezTo>
                      <a:pt x="252" y="1129"/>
                      <a:pt x="0" y="877"/>
                      <a:pt x="0" y="565"/>
                    </a:cubicBezTo>
                    <a:cubicBezTo>
                      <a:pt x="0" y="253"/>
                      <a:pt x="252" y="0"/>
                      <a:pt x="564" y="0"/>
                    </a:cubicBezTo>
                    <a:cubicBezTo>
                      <a:pt x="829" y="0"/>
                      <a:pt x="1058" y="184"/>
                      <a:pt x="1115" y="443"/>
                    </a:cubicBezTo>
                    <a:cubicBezTo>
                      <a:pt x="1203" y="449"/>
                      <a:pt x="1203" y="449"/>
                      <a:pt x="1203" y="449"/>
                    </a:cubicBezTo>
                    <a:cubicBezTo>
                      <a:pt x="1055" y="599"/>
                      <a:pt x="1055" y="599"/>
                      <a:pt x="1055" y="599"/>
                    </a:cubicBezTo>
                    <a:cubicBezTo>
                      <a:pt x="876" y="426"/>
                      <a:pt x="876" y="426"/>
                      <a:pt x="876" y="426"/>
                    </a:cubicBezTo>
                    <a:cubicBezTo>
                      <a:pt x="963" y="432"/>
                      <a:pt x="963" y="432"/>
                      <a:pt x="963" y="432"/>
                    </a:cubicBezTo>
                    <a:cubicBezTo>
                      <a:pt x="889" y="212"/>
                      <a:pt x="651" y="93"/>
                      <a:pt x="431" y="166"/>
                    </a:cubicBezTo>
                    <a:cubicBezTo>
                      <a:pt x="211" y="239"/>
                      <a:pt x="92" y="477"/>
                      <a:pt x="165" y="698"/>
                    </a:cubicBezTo>
                    <a:cubicBezTo>
                      <a:pt x="222" y="869"/>
                      <a:pt x="383" y="985"/>
                      <a:pt x="564" y="985"/>
                    </a:cubicBezTo>
                    <a:lnTo>
                      <a:pt x="564" y="1129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/>
            </p:spPr>
            <p:txBody>
              <a:bodyPr vert="horz" wrap="square" lIns="91415" tIns="45707" rIns="91415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32470"/>
                <a:endParaRPr lang="en-US">
                  <a:solidFill>
                    <a:srgbClr val="333333"/>
                  </a:solidFill>
                </a:endParaRPr>
              </a:p>
            </p:txBody>
          </p:sp>
          <p:sp>
            <p:nvSpPr>
              <p:cNvPr id="218" name="Freeform 69"/>
              <p:cNvSpPr>
                <a:spLocks/>
              </p:cNvSpPr>
              <p:nvPr/>
            </p:nvSpPr>
            <p:spPr bwMode="auto">
              <a:xfrm rot="16200000">
                <a:off x="8699407" y="4896072"/>
                <a:ext cx="286127" cy="231709"/>
              </a:xfrm>
              <a:custGeom>
                <a:avLst/>
                <a:gdLst>
                  <a:gd name="T0" fmla="*/ 219 w 1258"/>
                  <a:gd name="T1" fmla="*/ 0 h 1018"/>
                  <a:gd name="T2" fmla="*/ 321 w 1258"/>
                  <a:gd name="T3" fmla="*/ 102 h 1018"/>
                  <a:gd name="T4" fmla="*/ 321 w 1258"/>
                  <a:gd name="T5" fmla="*/ 697 h 1018"/>
                  <a:gd name="T6" fmla="*/ 916 w 1258"/>
                  <a:gd name="T7" fmla="*/ 697 h 1018"/>
                  <a:gd name="T8" fmla="*/ 1017 w 1258"/>
                  <a:gd name="T9" fmla="*/ 532 h 1018"/>
                  <a:gd name="T10" fmla="*/ 930 w 1258"/>
                  <a:gd name="T11" fmla="*/ 539 h 1018"/>
                  <a:gd name="T12" fmla="*/ 1110 w 1258"/>
                  <a:gd name="T13" fmla="*/ 365 h 1018"/>
                  <a:gd name="T14" fmla="*/ 1258 w 1258"/>
                  <a:gd name="T15" fmla="*/ 515 h 1018"/>
                  <a:gd name="T16" fmla="*/ 1170 w 1258"/>
                  <a:gd name="T17" fmla="*/ 522 h 1018"/>
                  <a:gd name="T18" fmla="*/ 496 w 1258"/>
                  <a:gd name="T19" fmla="*/ 951 h 1018"/>
                  <a:gd name="T20" fmla="*/ 67 w 1258"/>
                  <a:gd name="T21" fmla="*/ 277 h 1018"/>
                  <a:gd name="T22" fmla="*/ 219 w 1258"/>
                  <a:gd name="T23" fmla="*/ 0 h 10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258" h="1018">
                    <a:moveTo>
                      <a:pt x="219" y="0"/>
                    </a:moveTo>
                    <a:cubicBezTo>
                      <a:pt x="321" y="102"/>
                      <a:pt x="321" y="102"/>
                      <a:pt x="321" y="102"/>
                    </a:cubicBezTo>
                    <a:cubicBezTo>
                      <a:pt x="157" y="266"/>
                      <a:pt x="157" y="533"/>
                      <a:pt x="321" y="697"/>
                    </a:cubicBezTo>
                    <a:cubicBezTo>
                      <a:pt x="486" y="861"/>
                      <a:pt x="752" y="861"/>
                      <a:pt x="916" y="697"/>
                    </a:cubicBezTo>
                    <a:cubicBezTo>
                      <a:pt x="962" y="651"/>
                      <a:pt x="997" y="594"/>
                      <a:pt x="1017" y="532"/>
                    </a:cubicBezTo>
                    <a:cubicBezTo>
                      <a:pt x="930" y="539"/>
                      <a:pt x="930" y="539"/>
                      <a:pt x="930" y="539"/>
                    </a:cubicBezTo>
                    <a:cubicBezTo>
                      <a:pt x="1110" y="365"/>
                      <a:pt x="1110" y="365"/>
                      <a:pt x="1110" y="365"/>
                    </a:cubicBezTo>
                    <a:cubicBezTo>
                      <a:pt x="1258" y="515"/>
                      <a:pt x="1258" y="515"/>
                      <a:pt x="1258" y="515"/>
                    </a:cubicBezTo>
                    <a:cubicBezTo>
                      <a:pt x="1170" y="522"/>
                      <a:pt x="1170" y="522"/>
                      <a:pt x="1170" y="522"/>
                    </a:cubicBezTo>
                    <a:cubicBezTo>
                      <a:pt x="1102" y="826"/>
                      <a:pt x="801" y="1018"/>
                      <a:pt x="496" y="951"/>
                    </a:cubicBezTo>
                    <a:cubicBezTo>
                      <a:pt x="192" y="883"/>
                      <a:pt x="0" y="582"/>
                      <a:pt x="67" y="277"/>
                    </a:cubicBezTo>
                    <a:cubicBezTo>
                      <a:pt x="91" y="172"/>
                      <a:pt x="143" y="76"/>
                      <a:pt x="219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/>
            </p:spPr>
            <p:txBody>
              <a:bodyPr vert="horz" wrap="square" lIns="91415" tIns="45707" rIns="91415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32470"/>
                <a:endParaRPr lang="en-US">
                  <a:solidFill>
                    <a:srgbClr val="333333"/>
                  </a:solidFill>
                </a:endParaRPr>
              </a:p>
            </p:txBody>
          </p:sp>
          <p:sp>
            <p:nvSpPr>
              <p:cNvPr id="219" name="Freeform 70"/>
              <p:cNvSpPr>
                <a:spLocks/>
              </p:cNvSpPr>
              <p:nvPr/>
            </p:nvSpPr>
            <p:spPr bwMode="auto">
              <a:xfrm rot="16200000">
                <a:off x="8591100" y="4724982"/>
                <a:ext cx="281801" cy="269782"/>
              </a:xfrm>
              <a:custGeom>
                <a:avLst/>
                <a:gdLst>
                  <a:gd name="T0" fmla="*/ 220 w 1239"/>
                  <a:gd name="T1" fmla="*/ 1019 h 1185"/>
                  <a:gd name="T2" fmla="*/ 220 w 1239"/>
                  <a:gd name="T3" fmla="*/ 221 h 1185"/>
                  <a:gd name="T4" fmla="*/ 1019 w 1239"/>
                  <a:gd name="T5" fmla="*/ 221 h 1185"/>
                  <a:gd name="T6" fmla="*/ 1019 w 1239"/>
                  <a:gd name="T7" fmla="*/ 1019 h 1185"/>
                  <a:gd name="T8" fmla="*/ 620 w 1239"/>
                  <a:gd name="T9" fmla="*/ 1185 h 1185"/>
                  <a:gd name="T10" fmla="*/ 620 w 1239"/>
                  <a:gd name="T11" fmla="*/ 1041 h 1185"/>
                  <a:gd name="T12" fmla="*/ 1040 w 1239"/>
                  <a:gd name="T13" fmla="*/ 620 h 1185"/>
                  <a:gd name="T14" fmla="*/ 620 w 1239"/>
                  <a:gd name="T15" fmla="*/ 199 h 1185"/>
                  <a:gd name="T16" fmla="*/ 199 w 1239"/>
                  <a:gd name="T17" fmla="*/ 620 h 1185"/>
                  <a:gd name="T18" fmla="*/ 322 w 1239"/>
                  <a:gd name="T19" fmla="*/ 917 h 1185"/>
                  <a:gd name="T20" fmla="*/ 220 w 1239"/>
                  <a:gd name="T21" fmla="*/ 1019 h 11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239" h="1185">
                    <a:moveTo>
                      <a:pt x="220" y="1019"/>
                    </a:moveTo>
                    <a:cubicBezTo>
                      <a:pt x="0" y="799"/>
                      <a:pt x="0" y="441"/>
                      <a:pt x="220" y="221"/>
                    </a:cubicBezTo>
                    <a:cubicBezTo>
                      <a:pt x="441" y="0"/>
                      <a:pt x="798" y="0"/>
                      <a:pt x="1019" y="221"/>
                    </a:cubicBezTo>
                    <a:cubicBezTo>
                      <a:pt x="1239" y="441"/>
                      <a:pt x="1239" y="799"/>
                      <a:pt x="1019" y="1019"/>
                    </a:cubicBezTo>
                    <a:cubicBezTo>
                      <a:pt x="913" y="1125"/>
                      <a:pt x="769" y="1185"/>
                      <a:pt x="620" y="1185"/>
                    </a:cubicBezTo>
                    <a:cubicBezTo>
                      <a:pt x="620" y="1041"/>
                      <a:pt x="620" y="1041"/>
                      <a:pt x="620" y="1041"/>
                    </a:cubicBezTo>
                    <a:cubicBezTo>
                      <a:pt x="852" y="1041"/>
                      <a:pt x="1040" y="852"/>
                      <a:pt x="1040" y="620"/>
                    </a:cubicBezTo>
                    <a:cubicBezTo>
                      <a:pt x="1040" y="387"/>
                      <a:pt x="852" y="199"/>
                      <a:pt x="620" y="199"/>
                    </a:cubicBezTo>
                    <a:cubicBezTo>
                      <a:pt x="387" y="199"/>
                      <a:pt x="199" y="387"/>
                      <a:pt x="199" y="620"/>
                    </a:cubicBezTo>
                    <a:cubicBezTo>
                      <a:pt x="199" y="732"/>
                      <a:pt x="243" y="839"/>
                      <a:pt x="322" y="917"/>
                    </a:cubicBezTo>
                    <a:lnTo>
                      <a:pt x="220" y="1019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/>
            </p:spPr>
            <p:txBody>
              <a:bodyPr vert="horz" wrap="square" lIns="91415" tIns="45707" rIns="91415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932470"/>
                <a:endParaRPr lang="en-US">
                  <a:solidFill>
                    <a:srgbClr val="333333"/>
                  </a:solidFill>
                </a:endParaRPr>
              </a:p>
            </p:txBody>
          </p:sp>
        </p:grpSp>
        <p:sp>
          <p:nvSpPr>
            <p:cNvPr id="216" name="TextBox 215"/>
            <p:cNvSpPr txBox="1"/>
            <p:nvPr/>
          </p:nvSpPr>
          <p:spPr>
            <a:xfrm>
              <a:off x="11084791" y="5455396"/>
              <a:ext cx="1077047" cy="613972"/>
            </a:xfrm>
            <a:prstGeom prst="rect">
              <a:avLst/>
            </a:prstGeom>
            <a:noFill/>
          </p:spPr>
          <p:txBody>
            <a:bodyPr wrap="square" lIns="182831" tIns="146264" rIns="182831" bIns="146264" rtlCol="0">
              <a:spAutoFit/>
            </a:bodyPr>
            <a:lstStyle/>
            <a:p>
              <a:pPr defTabSz="932470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</a:pPr>
              <a:r>
                <a:rPr lang="en-US" sz="1150" spc="-30" dirty="0"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Automated </a:t>
              </a:r>
              <a:br>
                <a:rPr lang="en-US" sz="1150" spc="-30" dirty="0">
                  <a:latin typeface="Segoe UI Semilight" panose="020B0402040204020203" pitchFamily="34" charset="0"/>
                  <a:cs typeface="Segoe UI Semilight" panose="020B0402040204020203" pitchFamily="34" charset="0"/>
                </a:rPr>
              </a:br>
              <a:r>
                <a:rPr lang="en-US" sz="1150" spc="-30" dirty="0"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Systems</a:t>
              </a:r>
            </a:p>
          </p:txBody>
        </p:sp>
      </p:grpSp>
      <p:cxnSp>
        <p:nvCxnSpPr>
          <p:cNvPr id="220" name="Straight Connector 219"/>
          <p:cNvCxnSpPr/>
          <p:nvPr/>
        </p:nvCxnSpPr>
        <p:spPr>
          <a:xfrm flipV="1">
            <a:off x="10618793" y="3001818"/>
            <a:ext cx="530562" cy="6518"/>
          </a:xfrm>
          <a:prstGeom prst="line">
            <a:avLst/>
          </a:prstGeom>
          <a:ln w="22225" cap="sq">
            <a:solidFill>
              <a:schemeClr val="tx1"/>
            </a:solidFill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1" name="Picture 2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20000">
            <a:off x="261539" y="2970677"/>
            <a:ext cx="733433" cy="1080000"/>
          </a:xfrm>
          <a:prstGeom prst="rect">
            <a:avLst/>
          </a:prstGeom>
        </p:spPr>
      </p:pic>
      <p:pic>
        <p:nvPicPr>
          <p:cNvPr id="222" name="Picture 2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860000">
            <a:off x="292517" y="2877159"/>
            <a:ext cx="244478" cy="360000"/>
          </a:xfrm>
          <a:prstGeom prst="rect">
            <a:avLst/>
          </a:prstGeom>
        </p:spPr>
      </p:pic>
      <p:pic>
        <p:nvPicPr>
          <p:cNvPr id="223" name="Picture 2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-1440000">
            <a:off x="914302" y="3721280"/>
            <a:ext cx="244478" cy="360000"/>
          </a:xfrm>
          <a:prstGeom prst="rect">
            <a:avLst/>
          </a:prstGeom>
        </p:spPr>
      </p:pic>
      <p:cxnSp>
        <p:nvCxnSpPr>
          <p:cNvPr id="227" name="Straight Connector 226"/>
          <p:cNvCxnSpPr/>
          <p:nvPr/>
        </p:nvCxnSpPr>
        <p:spPr>
          <a:xfrm>
            <a:off x="2856798" y="2474566"/>
            <a:ext cx="1710899" cy="797616"/>
          </a:xfrm>
          <a:prstGeom prst="line">
            <a:avLst/>
          </a:prstGeom>
          <a:ln w="22225" cap="sq">
            <a:solidFill>
              <a:schemeClr val="tx1"/>
            </a:solidFill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Connector 228"/>
          <p:cNvCxnSpPr/>
          <p:nvPr/>
        </p:nvCxnSpPr>
        <p:spPr>
          <a:xfrm flipV="1">
            <a:off x="2886090" y="3741481"/>
            <a:ext cx="1681607" cy="1269143"/>
          </a:xfrm>
          <a:prstGeom prst="line">
            <a:avLst/>
          </a:prstGeom>
          <a:ln w="22225" cap="sq">
            <a:solidFill>
              <a:schemeClr val="tx1"/>
            </a:solidFill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6" name="Group 225"/>
          <p:cNvGrpSpPr/>
          <p:nvPr/>
        </p:nvGrpSpPr>
        <p:grpSpPr>
          <a:xfrm>
            <a:off x="2026444" y="4470624"/>
            <a:ext cx="1140648" cy="1386966"/>
            <a:chOff x="2354479" y="4165824"/>
            <a:chExt cx="1140648" cy="1386966"/>
          </a:xfrm>
        </p:grpSpPr>
        <p:pic>
          <p:nvPicPr>
            <p:cNvPr id="224" name="Picture 22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54479" y="4165824"/>
              <a:ext cx="1080000" cy="1080000"/>
            </a:xfrm>
            <a:prstGeom prst="rect">
              <a:avLst/>
            </a:prstGeom>
          </p:spPr>
        </p:pic>
        <p:sp>
          <p:nvSpPr>
            <p:cNvPr id="225" name="TextBox 224"/>
            <p:cNvSpPr txBox="1"/>
            <p:nvPr/>
          </p:nvSpPr>
          <p:spPr>
            <a:xfrm>
              <a:off x="2583079" y="4938857"/>
              <a:ext cx="912048" cy="613933"/>
            </a:xfrm>
            <a:prstGeom prst="rect">
              <a:avLst/>
            </a:prstGeom>
            <a:noFill/>
          </p:spPr>
          <p:txBody>
            <a:bodyPr wrap="square" lIns="182831" tIns="146264" rIns="182831" bIns="146264" rtlCol="0">
              <a:spAutoFit/>
            </a:bodyPr>
            <a:lstStyle/>
            <a:p>
              <a:pPr defTabSz="932470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</a:pPr>
              <a:r>
                <a:rPr lang="en-US" sz="1150" spc="-30" dirty="0" err="1" smtClean="0"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Xamarin</a:t>
              </a:r>
              <a:r>
                <a:rPr lang="en-US" sz="1150" spc="-30" dirty="0" smtClean="0"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 app</a:t>
              </a:r>
              <a:endParaRPr lang="en-US" sz="1150" spc="-30" dirty="0"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</p:grpSp>
      <p:grpSp>
        <p:nvGrpSpPr>
          <p:cNvPr id="248" name="Group 247"/>
          <p:cNvGrpSpPr/>
          <p:nvPr/>
        </p:nvGrpSpPr>
        <p:grpSpPr>
          <a:xfrm>
            <a:off x="3328662" y="1946682"/>
            <a:ext cx="912048" cy="1251044"/>
            <a:chOff x="3328662" y="1641882"/>
            <a:chExt cx="912048" cy="1251044"/>
          </a:xfrm>
        </p:grpSpPr>
        <p:grpSp>
          <p:nvGrpSpPr>
            <p:cNvPr id="234" name="Group 233"/>
            <p:cNvGrpSpPr/>
            <p:nvPr/>
          </p:nvGrpSpPr>
          <p:grpSpPr>
            <a:xfrm>
              <a:off x="3328662" y="2134125"/>
              <a:ext cx="774532" cy="758801"/>
              <a:chOff x="3792050" y="1283013"/>
              <a:chExt cx="774532" cy="758801"/>
            </a:xfrm>
          </p:grpSpPr>
          <p:sp>
            <p:nvSpPr>
              <p:cNvPr id="233" name="Rectangle 232"/>
              <p:cNvSpPr/>
              <p:nvPr/>
            </p:nvSpPr>
            <p:spPr bwMode="auto">
              <a:xfrm>
                <a:off x="3792050" y="1283013"/>
                <a:ext cx="774532" cy="75880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70C0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91440" tIns="91440" rIns="34294" bIns="34294" rtlCol="0" anchor="b" anchorCtr="0"/>
              <a:lstStyle/>
              <a:p>
                <a:pPr algn="ctr" defTabSz="932406"/>
                <a:endParaRPr lang="en-US" sz="8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232" name="Picture 231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822916" y="1302413"/>
                <a:ext cx="712800" cy="720000"/>
              </a:xfrm>
              <a:prstGeom prst="rect">
                <a:avLst/>
              </a:prstGeom>
            </p:spPr>
          </p:pic>
        </p:grpSp>
        <p:sp>
          <p:nvSpPr>
            <p:cNvPr id="238" name="TextBox 237"/>
            <p:cNvSpPr txBox="1"/>
            <p:nvPr/>
          </p:nvSpPr>
          <p:spPr>
            <a:xfrm>
              <a:off x="3328662" y="1641882"/>
              <a:ext cx="912048" cy="613933"/>
            </a:xfrm>
            <a:prstGeom prst="rect">
              <a:avLst/>
            </a:prstGeom>
            <a:noFill/>
          </p:spPr>
          <p:txBody>
            <a:bodyPr wrap="square" lIns="182831" tIns="146264" rIns="182831" bIns="146264" rtlCol="0">
              <a:spAutoFit/>
            </a:bodyPr>
            <a:lstStyle/>
            <a:p>
              <a:pPr defTabSz="932470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</a:pPr>
              <a:r>
                <a:rPr lang="en-US" sz="1150" spc="-30" dirty="0" smtClean="0">
                  <a:solidFill>
                    <a:srgbClr val="0070C0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Azure SB Lite</a:t>
              </a:r>
              <a:endParaRPr lang="en-US" sz="1150" spc="-30" dirty="0">
                <a:solidFill>
                  <a:srgbClr val="0070C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</p:grpSp>
      <p:grpSp>
        <p:nvGrpSpPr>
          <p:cNvPr id="247" name="Group 246"/>
          <p:cNvGrpSpPr/>
          <p:nvPr/>
        </p:nvGrpSpPr>
        <p:grpSpPr>
          <a:xfrm>
            <a:off x="3321755" y="3967877"/>
            <a:ext cx="1830432" cy="1324307"/>
            <a:chOff x="3321755" y="3663077"/>
            <a:chExt cx="1830432" cy="1324307"/>
          </a:xfrm>
        </p:grpSpPr>
        <p:sp>
          <p:nvSpPr>
            <p:cNvPr id="239" name="TextBox 238"/>
            <p:cNvSpPr txBox="1"/>
            <p:nvPr/>
          </p:nvSpPr>
          <p:spPr>
            <a:xfrm>
              <a:off x="3321755" y="4373451"/>
              <a:ext cx="1830432" cy="613933"/>
            </a:xfrm>
            <a:prstGeom prst="rect">
              <a:avLst/>
            </a:prstGeom>
            <a:noFill/>
          </p:spPr>
          <p:txBody>
            <a:bodyPr wrap="square" lIns="182831" tIns="146264" rIns="182831" bIns="146264" rtlCol="0">
              <a:spAutoFit/>
            </a:bodyPr>
            <a:lstStyle/>
            <a:p>
              <a:pPr defTabSz="932470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</a:pPr>
              <a:r>
                <a:rPr lang="en-US" sz="1150" spc="-30" dirty="0" err="1">
                  <a:solidFill>
                    <a:srgbClr val="0070C0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Com.Xamtastic.Patterns.Azure.EventHub</a:t>
              </a:r>
              <a:endParaRPr lang="en-US" sz="1150" spc="-30" dirty="0">
                <a:solidFill>
                  <a:srgbClr val="0070C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grpSp>
          <p:nvGrpSpPr>
            <p:cNvPr id="241" name="Group 240"/>
            <p:cNvGrpSpPr/>
            <p:nvPr/>
          </p:nvGrpSpPr>
          <p:grpSpPr>
            <a:xfrm>
              <a:off x="3328662" y="3663077"/>
              <a:ext cx="774532" cy="758801"/>
              <a:chOff x="3792050" y="1283013"/>
              <a:chExt cx="774532" cy="758801"/>
            </a:xfrm>
          </p:grpSpPr>
          <p:sp>
            <p:nvSpPr>
              <p:cNvPr id="242" name="Rectangle 241"/>
              <p:cNvSpPr/>
              <p:nvPr/>
            </p:nvSpPr>
            <p:spPr bwMode="auto">
              <a:xfrm>
                <a:off x="3792050" y="1283013"/>
                <a:ext cx="774532" cy="75880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70C0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91440" tIns="91440" rIns="34294" bIns="34294" rtlCol="0" anchor="b" anchorCtr="0"/>
              <a:lstStyle/>
              <a:p>
                <a:pPr algn="ctr" defTabSz="932406"/>
                <a:endParaRPr lang="en-US" sz="8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243" name="Picture 242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822916" y="1302413"/>
                <a:ext cx="712800" cy="720000"/>
              </a:xfrm>
              <a:prstGeom prst="rect">
                <a:avLst/>
              </a:prstGeom>
            </p:spPr>
          </p:pic>
        </p:grpSp>
      </p:grpSp>
      <p:sp>
        <p:nvSpPr>
          <p:cNvPr id="244" name="Arc 243"/>
          <p:cNvSpPr/>
          <p:nvPr/>
        </p:nvSpPr>
        <p:spPr>
          <a:xfrm>
            <a:off x="-7736" y="2620596"/>
            <a:ext cx="1597042" cy="2241767"/>
          </a:xfrm>
          <a:prstGeom prst="arc">
            <a:avLst>
              <a:gd name="adj1" fmla="val 16200000"/>
              <a:gd name="adj2" fmla="val 5658743"/>
            </a:avLst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Arc 244"/>
          <p:cNvSpPr/>
          <p:nvPr/>
        </p:nvSpPr>
        <p:spPr>
          <a:xfrm>
            <a:off x="502444" y="2274426"/>
            <a:ext cx="1597042" cy="3051636"/>
          </a:xfrm>
          <a:prstGeom prst="arc">
            <a:avLst>
              <a:gd name="adj1" fmla="val 16200000"/>
              <a:gd name="adj2" fmla="val 5658743"/>
            </a:avLst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93664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6" grpId="0" animBg="1"/>
      <p:bldP spid="244" grpId="0" animBg="1"/>
      <p:bldP spid="245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274607" y="1212859"/>
            <a:ext cx="11885683" cy="3323987"/>
          </a:xfrm>
        </p:spPr>
        <p:txBody>
          <a:bodyPr/>
          <a:lstStyle/>
          <a:p>
            <a:pPr algn="ctr"/>
            <a:r>
              <a:rPr lang="en-US" sz="3200" b="1" dirty="0" smtClean="0"/>
              <a:t>[COMMUNITY]</a:t>
            </a:r>
            <a:r>
              <a:rPr lang="en-US" dirty="0" smtClean="0"/>
              <a:t> Azure SB Lite     </a:t>
            </a:r>
            <a:r>
              <a:rPr lang="en-US" dirty="0" smtClean="0">
                <a:solidFill>
                  <a:schemeClr val="bg1"/>
                </a:solidFill>
              </a:rPr>
              <a:t>.</a:t>
            </a:r>
          </a:p>
          <a:p>
            <a:pPr algn="ctr"/>
            <a:r>
              <a:rPr lang="en-US" dirty="0"/>
              <a:t>Access to </a:t>
            </a:r>
            <a:r>
              <a:rPr lang="en-US" b="1" dirty="0"/>
              <a:t>Microsoft Azure Service Bus </a:t>
            </a:r>
            <a:r>
              <a:rPr lang="en-US" dirty="0"/>
              <a:t>from </a:t>
            </a:r>
            <a:r>
              <a:rPr lang="en-US" dirty="0" smtClean="0"/>
              <a:t>different platforms </a:t>
            </a:r>
            <a:r>
              <a:rPr lang="en-US" dirty="0"/>
              <a:t>using </a:t>
            </a:r>
            <a:r>
              <a:rPr lang="en-US" b="1" dirty="0"/>
              <a:t>AMQP</a:t>
            </a:r>
            <a:r>
              <a:rPr lang="en-US" dirty="0"/>
              <a:t> </a:t>
            </a:r>
            <a:r>
              <a:rPr lang="en-US" dirty="0" smtClean="0"/>
              <a:t>protocol</a:t>
            </a:r>
          </a:p>
          <a:p>
            <a:pPr algn="ctr"/>
            <a:endParaRPr lang="en-US" dirty="0"/>
          </a:p>
          <a:p>
            <a:pPr algn="ctr"/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github.com/ppatierno/azuresblite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 Event Hub support for UWP? No problem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8244" y="1212858"/>
            <a:ext cx="7128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39652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time</a:t>
            </a:r>
            <a:br>
              <a:rPr lang="en-US" dirty="0" smtClean="0"/>
            </a:br>
            <a:r>
              <a:rPr lang="en-US" sz="4400" dirty="0" smtClean="0">
                <a:solidFill>
                  <a:schemeClr val="bg1">
                    <a:lumMod val="75000"/>
                  </a:schemeClr>
                </a:solidFill>
              </a:rPr>
              <a:t>Connecting to the cloud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6529" y="0"/>
            <a:ext cx="3938359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1063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Bonus track: </a:t>
            </a:r>
            <a:br>
              <a:rPr lang="en-US" dirty="0" smtClean="0"/>
            </a:br>
            <a:r>
              <a:rPr lang="en-US" dirty="0" err="1" smtClean="0"/>
              <a:t>Xamarin</a:t>
            </a:r>
            <a:r>
              <a:rPr lang="en-US" dirty="0" smtClean="0"/>
              <a:t> components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5229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Estimote</a:t>
            </a:r>
            <a:r>
              <a:rPr lang="en-US" dirty="0" smtClean="0"/>
              <a:t> SDK</a:t>
            </a:r>
            <a:endParaRPr lang="en-US" dirty="0"/>
          </a:p>
        </p:txBody>
      </p:sp>
      <p:sp>
        <p:nvSpPr>
          <p:cNvPr id="5" name="Rectangle 1"/>
          <p:cNvSpPr>
            <a:spLocks noGrp="1" noChangeArrowheads="1"/>
          </p:cNvSpPr>
          <p:nvPr>
            <p:ph type="body" sz="quarter" idx="10"/>
          </p:nvPr>
        </p:nvSpPr>
        <p:spPr bwMode="auto">
          <a:xfrm>
            <a:off x="2039602" y="2524283"/>
            <a:ext cx="7405874" cy="393954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1600" b="1" i="0" u="none" strike="noStrike" cap="none" normalizeH="0" baseline="0" dirty="0" err="1" smtClean="0">
                <a:ln>
                  <a:noFill/>
                </a:ln>
                <a:solidFill>
                  <a:srgbClr val="204A87"/>
                </a:solidFill>
                <a:effectLst/>
              </a:rPr>
              <a:t>public</a:t>
            </a:r>
            <a:r>
              <a:rPr kumimoji="0" lang="es-ES" altLang="es-ES" sz="1600" b="0" i="0" u="none" strike="noStrike" cap="none" normalizeH="0" baseline="0" dirty="0" smtClean="0">
                <a:ln>
                  <a:noFill/>
                </a:ln>
                <a:solidFill>
                  <a:srgbClr val="555753"/>
                </a:solidFill>
                <a:effectLst/>
              </a:rPr>
              <a:t> </a:t>
            </a:r>
            <a:r>
              <a:rPr lang="es-ES" altLang="es-ES" sz="1600" b="1" dirty="0" err="1">
                <a:solidFill>
                  <a:srgbClr val="204A87"/>
                </a:solidFill>
              </a:rPr>
              <a:t>void</a:t>
            </a:r>
            <a:r>
              <a:rPr kumimoji="0" lang="es-ES" altLang="es-ES" sz="1600" b="0" i="0" u="none" strike="noStrike" cap="none" normalizeH="0" baseline="0" dirty="0" smtClean="0">
                <a:ln>
                  <a:noFill/>
                </a:ln>
                <a:solidFill>
                  <a:srgbClr val="555753"/>
                </a:solidFill>
                <a:effectLst/>
              </a:rPr>
              <a:t> </a:t>
            </a:r>
            <a:r>
              <a:rPr lang="es-ES" altLang="es-ES" sz="1600" b="1" dirty="0" err="1" smtClean="0">
                <a:solidFill>
                  <a:srgbClr val="000000"/>
                </a:solidFill>
              </a:rPr>
              <a:t>ScanForBeacons</a:t>
            </a:r>
            <a:r>
              <a:rPr kumimoji="0" lang="es-ES" altLang="es-ES" sz="1600" b="0" i="0" u="none" strike="noStrike" cap="none" normalizeH="0" baseline="0" dirty="0" smtClean="0">
                <a:ln>
                  <a:noFill/>
                </a:ln>
                <a:solidFill>
                  <a:srgbClr val="555753"/>
                </a:solidFill>
                <a:effectLst/>
              </a:rPr>
              <a:t> </a:t>
            </a:r>
            <a:r>
              <a:rPr kumimoji="0" lang="es-ES" altLang="es-E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</a:rPr>
              <a:t>()</a:t>
            </a:r>
            <a:r>
              <a:rPr kumimoji="0" lang="es-ES" altLang="es-ES" sz="1600" b="0" i="0" u="none" strike="noStrike" cap="none" normalizeH="0" baseline="0" dirty="0" smtClean="0">
                <a:ln>
                  <a:noFill/>
                </a:ln>
                <a:solidFill>
                  <a:srgbClr val="555753"/>
                </a:solidFill>
                <a:effectLst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</a:rPr>
              <a:t>{</a:t>
            </a:r>
          </a:p>
          <a:p>
            <a:pPr marL="0" lvl="0" indent="0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None/>
            </a:pPr>
            <a:r>
              <a:rPr lang="en-US" altLang="es-ES" sz="1600" dirty="0">
                <a:solidFill>
                  <a:srgbClr val="000000"/>
                </a:solidFill>
              </a:rPr>
              <a:t> </a:t>
            </a:r>
            <a:r>
              <a:rPr lang="en-US" altLang="es-ES" sz="1600" dirty="0" smtClean="0">
                <a:solidFill>
                  <a:srgbClr val="000000"/>
                </a:solidFill>
              </a:rPr>
              <a:t>       </a:t>
            </a:r>
            <a:r>
              <a:rPr lang="es-ES" altLang="es-ES" sz="1600" dirty="0" err="1">
                <a:solidFill>
                  <a:srgbClr val="3465A4"/>
                </a:solidFill>
              </a:rPr>
              <a:t>BeaconManager</a:t>
            </a:r>
            <a:r>
              <a:rPr lang="es-ES" altLang="es-ES" sz="1600" dirty="0">
                <a:solidFill>
                  <a:srgbClr val="555753"/>
                </a:solidFill>
              </a:rPr>
              <a:t> </a:t>
            </a:r>
            <a:r>
              <a:rPr lang="es-ES" altLang="es-ES" sz="1600" dirty="0" err="1">
                <a:solidFill>
                  <a:srgbClr val="555753"/>
                </a:solidFill>
              </a:rPr>
              <a:t>beaconManager</a:t>
            </a:r>
            <a:r>
              <a:rPr lang="es-ES" altLang="es-ES" sz="1600" dirty="0">
                <a:solidFill>
                  <a:srgbClr val="000000"/>
                </a:solidFill>
              </a:rPr>
              <a:t>;</a:t>
            </a:r>
            <a:endParaRPr lang="es-ES" altLang="es-ES" sz="1600" dirty="0">
              <a:solidFill>
                <a:srgbClr val="555753"/>
              </a:solidFill>
            </a:endParaRPr>
          </a:p>
          <a:p>
            <a:pPr marL="0" lvl="0" indent="0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None/>
            </a:pPr>
            <a:r>
              <a:rPr lang="es-ES" altLang="es-ES" sz="1600" dirty="0" smtClean="0">
                <a:solidFill>
                  <a:srgbClr val="3465A4"/>
                </a:solidFill>
              </a:rPr>
              <a:t>        </a:t>
            </a:r>
            <a:r>
              <a:rPr lang="es-ES" altLang="es-ES" sz="1600" dirty="0" err="1" smtClean="0">
                <a:solidFill>
                  <a:srgbClr val="3465A4"/>
                </a:solidFill>
              </a:rPr>
              <a:t>BeaconRegion</a:t>
            </a:r>
            <a:r>
              <a:rPr lang="es-ES" altLang="es-ES" sz="1600" dirty="0" smtClean="0">
                <a:solidFill>
                  <a:srgbClr val="555753"/>
                </a:solidFill>
              </a:rPr>
              <a:t> </a:t>
            </a:r>
            <a:r>
              <a:rPr lang="es-ES" altLang="es-ES" sz="1600" dirty="0" err="1">
                <a:solidFill>
                  <a:srgbClr val="555753"/>
                </a:solidFill>
              </a:rPr>
              <a:t>region</a:t>
            </a:r>
            <a:r>
              <a:rPr lang="es-ES" altLang="es-ES" sz="1600" dirty="0">
                <a:solidFill>
                  <a:srgbClr val="000000"/>
                </a:solidFill>
              </a:rPr>
              <a:t>;</a:t>
            </a:r>
            <a:r>
              <a:rPr lang="es-ES" altLang="es-ES" sz="1600" dirty="0">
                <a:solidFill>
                  <a:srgbClr val="555753"/>
                </a:solidFill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altLang="es-ES" sz="16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ES" altLang="es-ES" sz="1600" dirty="0">
                <a:solidFill>
                  <a:srgbClr val="000000"/>
                </a:solidFill>
              </a:rPr>
              <a:t> </a:t>
            </a:r>
            <a:r>
              <a:rPr lang="es-ES" altLang="es-ES" sz="1600" dirty="0" smtClean="0">
                <a:solidFill>
                  <a:srgbClr val="000000"/>
                </a:solidFill>
              </a:rPr>
              <a:t>       </a:t>
            </a:r>
            <a:r>
              <a:rPr kumimoji="0" lang="es-ES" altLang="es-ES" sz="1600" b="0" i="0" u="none" strike="noStrike" cap="none" normalizeH="0" baseline="0" dirty="0" err="1" smtClean="0">
                <a:ln>
                  <a:noFill/>
                </a:ln>
                <a:solidFill>
                  <a:srgbClr val="555753"/>
                </a:solidFill>
                <a:effectLst/>
              </a:rPr>
              <a:t>beaconManager</a:t>
            </a:r>
            <a:r>
              <a:rPr kumimoji="0" lang="es-ES" altLang="es-ES" sz="1600" b="0" i="0" u="none" strike="noStrike" cap="none" normalizeH="0" baseline="0" dirty="0" smtClean="0">
                <a:ln>
                  <a:noFill/>
                </a:ln>
                <a:solidFill>
                  <a:srgbClr val="555753"/>
                </a:solidFill>
                <a:effectLst/>
              </a:rPr>
              <a:t> </a:t>
            </a:r>
            <a:r>
              <a:rPr kumimoji="0" lang="es-ES" altLang="es-E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</a:rPr>
              <a:t>=</a:t>
            </a:r>
            <a:r>
              <a:rPr kumimoji="0" lang="es-ES" altLang="es-ES" sz="1600" b="0" i="0" u="none" strike="noStrike" cap="none" normalizeH="0" baseline="0" dirty="0" smtClean="0">
                <a:ln>
                  <a:noFill/>
                </a:ln>
                <a:solidFill>
                  <a:srgbClr val="555753"/>
                </a:solidFill>
                <a:effectLst/>
              </a:rPr>
              <a:t> </a:t>
            </a:r>
            <a:r>
              <a:rPr kumimoji="0" lang="es-ES" altLang="es-ES" sz="1600" b="1" i="0" u="none" strike="noStrike" cap="none" normalizeH="0" baseline="0" dirty="0" smtClean="0">
                <a:ln>
                  <a:noFill/>
                </a:ln>
                <a:solidFill>
                  <a:srgbClr val="204A87"/>
                </a:solidFill>
                <a:effectLst/>
              </a:rPr>
              <a:t>new</a:t>
            </a:r>
            <a:r>
              <a:rPr kumimoji="0" lang="es-ES" altLang="es-ES" sz="1600" b="0" i="0" u="none" strike="noStrike" cap="none" normalizeH="0" baseline="0" dirty="0" smtClean="0">
                <a:ln>
                  <a:noFill/>
                </a:ln>
                <a:solidFill>
                  <a:srgbClr val="555753"/>
                </a:solidFill>
                <a:effectLst/>
              </a:rPr>
              <a:t> </a:t>
            </a:r>
            <a:r>
              <a:rPr kumimoji="0" lang="es-ES" altLang="es-ES" sz="1600" b="1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</a:rPr>
              <a:t>BeaconManager</a:t>
            </a:r>
            <a:r>
              <a:rPr kumimoji="0" lang="es-ES" altLang="es-ES" sz="1600" b="0" i="0" u="none" strike="noStrike" cap="none" normalizeH="0" baseline="0" dirty="0" smtClean="0">
                <a:ln>
                  <a:noFill/>
                </a:ln>
                <a:solidFill>
                  <a:srgbClr val="555753"/>
                </a:solidFill>
                <a:effectLst/>
              </a:rPr>
              <a:t> </a:t>
            </a:r>
            <a:r>
              <a:rPr kumimoji="0" lang="es-ES" altLang="es-E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</a:rPr>
              <a:t>();</a:t>
            </a:r>
            <a:r>
              <a:rPr kumimoji="0" lang="es-ES" altLang="es-ES" sz="1600" b="0" i="0" u="none" strike="noStrike" cap="none" normalizeH="0" baseline="0" dirty="0" smtClean="0">
                <a:ln>
                  <a:noFill/>
                </a:ln>
                <a:solidFill>
                  <a:srgbClr val="555753"/>
                </a:solidFill>
                <a:effectLst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ES" altLang="es-ES" sz="1600" dirty="0">
                <a:solidFill>
                  <a:srgbClr val="555753"/>
                </a:solidFill>
              </a:rPr>
              <a:t> </a:t>
            </a:r>
            <a:r>
              <a:rPr lang="es-ES" altLang="es-ES" sz="1600" dirty="0" smtClean="0">
                <a:solidFill>
                  <a:srgbClr val="555753"/>
                </a:solidFill>
              </a:rPr>
              <a:t>       </a:t>
            </a:r>
            <a:r>
              <a:rPr kumimoji="0" lang="es-ES" altLang="es-ES" sz="1600" b="0" i="0" u="none" strike="noStrike" cap="none" normalizeH="0" baseline="0" dirty="0" err="1" smtClean="0">
                <a:ln>
                  <a:noFill/>
                </a:ln>
                <a:solidFill>
                  <a:srgbClr val="555753"/>
                </a:solidFill>
                <a:effectLst/>
              </a:rPr>
              <a:t>beaconManager</a:t>
            </a:r>
            <a:r>
              <a:rPr kumimoji="0" lang="es-ES" altLang="es-ES" sz="16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</a:rPr>
              <a:t>.</a:t>
            </a:r>
            <a:r>
              <a:rPr kumimoji="0" lang="es-ES" altLang="es-ES" sz="1600" b="0" i="0" u="none" strike="noStrike" cap="none" normalizeH="0" baseline="0" dirty="0" err="1" smtClean="0">
                <a:ln>
                  <a:noFill/>
                </a:ln>
                <a:solidFill>
                  <a:srgbClr val="555753"/>
                </a:solidFill>
                <a:effectLst/>
              </a:rPr>
              <a:t>ReturnAllRangedBeaconsAtOnce</a:t>
            </a:r>
            <a:r>
              <a:rPr kumimoji="0" lang="es-ES" altLang="es-ES" sz="1600" b="0" i="0" u="none" strike="noStrike" cap="none" normalizeH="0" baseline="0" dirty="0" smtClean="0">
                <a:ln>
                  <a:noFill/>
                </a:ln>
                <a:solidFill>
                  <a:srgbClr val="555753"/>
                </a:solidFill>
                <a:effectLst/>
              </a:rPr>
              <a:t> </a:t>
            </a:r>
            <a:r>
              <a:rPr kumimoji="0" lang="es-ES" altLang="es-E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</a:rPr>
              <a:t>=</a:t>
            </a:r>
            <a:r>
              <a:rPr kumimoji="0" lang="es-ES" altLang="es-ES" sz="1600" b="0" i="0" u="none" strike="noStrike" cap="none" normalizeH="0" baseline="0" dirty="0" smtClean="0">
                <a:ln>
                  <a:noFill/>
                </a:ln>
                <a:solidFill>
                  <a:srgbClr val="555753"/>
                </a:solidFill>
                <a:effectLst/>
              </a:rPr>
              <a:t> </a:t>
            </a:r>
            <a:r>
              <a:rPr kumimoji="0" lang="es-ES" altLang="es-ES" sz="1600" b="1" i="0" u="none" strike="noStrike" cap="none" normalizeH="0" baseline="0" dirty="0" smtClean="0">
                <a:ln>
                  <a:noFill/>
                </a:ln>
                <a:solidFill>
                  <a:srgbClr val="204A87"/>
                </a:solidFill>
                <a:effectLst/>
              </a:rPr>
              <a:t>true</a:t>
            </a:r>
            <a:r>
              <a:rPr kumimoji="0" lang="es-ES" altLang="es-E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</a:rPr>
              <a:t>;</a:t>
            </a:r>
            <a:endParaRPr lang="es-ES" altLang="es-ES" sz="1600" dirty="0">
              <a:solidFill>
                <a:srgbClr val="555753"/>
              </a:solidFill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1600" b="0" i="0" u="none" strike="noStrike" cap="none" normalizeH="0" dirty="0" smtClean="0">
                <a:ln>
                  <a:noFill/>
                </a:ln>
                <a:solidFill>
                  <a:srgbClr val="555753"/>
                </a:solidFill>
                <a:effectLst/>
              </a:rPr>
              <a:t>        </a:t>
            </a:r>
            <a:r>
              <a:rPr kumimoji="0" lang="es-ES" altLang="es-ES" sz="1600" b="0" i="0" u="none" strike="noStrike" cap="none" normalizeH="0" baseline="0" dirty="0" err="1" smtClean="0">
                <a:ln>
                  <a:noFill/>
                </a:ln>
                <a:solidFill>
                  <a:srgbClr val="3465A4"/>
                </a:solidFill>
                <a:effectLst/>
              </a:rPr>
              <a:t>var</a:t>
            </a:r>
            <a:r>
              <a:rPr kumimoji="0" lang="es-ES" altLang="es-ES" sz="1600" b="0" i="0" u="none" strike="noStrike" cap="none" normalizeH="0" baseline="0" dirty="0" smtClean="0">
                <a:ln>
                  <a:noFill/>
                </a:ln>
                <a:solidFill>
                  <a:srgbClr val="555753"/>
                </a:solidFill>
                <a:effectLst/>
              </a:rPr>
              <a:t> </a:t>
            </a:r>
            <a:r>
              <a:rPr kumimoji="0" lang="es-ES" altLang="es-ES" sz="1600" b="0" i="0" u="none" strike="noStrike" cap="none" normalizeH="0" baseline="0" dirty="0" err="1" smtClean="0">
                <a:ln>
                  <a:noFill/>
                </a:ln>
                <a:solidFill>
                  <a:srgbClr val="555753"/>
                </a:solidFill>
                <a:effectLst/>
              </a:rPr>
              <a:t>uuid</a:t>
            </a:r>
            <a:r>
              <a:rPr kumimoji="0" lang="es-ES" altLang="es-ES" sz="1600" b="0" i="0" u="none" strike="noStrike" cap="none" normalizeH="0" baseline="0" dirty="0" smtClean="0">
                <a:ln>
                  <a:noFill/>
                </a:ln>
                <a:solidFill>
                  <a:srgbClr val="555753"/>
                </a:solidFill>
                <a:effectLst/>
              </a:rPr>
              <a:t> </a:t>
            </a:r>
            <a:r>
              <a:rPr kumimoji="0" lang="es-ES" altLang="es-E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</a:rPr>
              <a:t>=</a:t>
            </a:r>
            <a:r>
              <a:rPr kumimoji="0" lang="es-ES" altLang="es-ES" sz="1600" b="0" i="0" u="none" strike="noStrike" cap="none" normalizeH="0" baseline="0" dirty="0" smtClean="0">
                <a:ln>
                  <a:noFill/>
                </a:ln>
                <a:solidFill>
                  <a:srgbClr val="555753"/>
                </a:solidFill>
                <a:effectLst/>
              </a:rPr>
              <a:t> </a:t>
            </a:r>
            <a:r>
              <a:rPr kumimoji="0" lang="es-ES" altLang="es-ES" sz="1600" b="1" i="0" u="none" strike="noStrike" cap="none" normalizeH="0" baseline="0" dirty="0" smtClean="0">
                <a:ln>
                  <a:noFill/>
                </a:ln>
                <a:solidFill>
                  <a:srgbClr val="204A87"/>
                </a:solidFill>
                <a:effectLst/>
              </a:rPr>
              <a:t>new</a:t>
            </a:r>
            <a:r>
              <a:rPr kumimoji="0" lang="es-ES" altLang="es-ES" sz="1600" b="0" i="0" u="none" strike="noStrike" cap="none" normalizeH="0" baseline="0" dirty="0" smtClean="0">
                <a:ln>
                  <a:noFill/>
                </a:ln>
                <a:solidFill>
                  <a:srgbClr val="555753"/>
                </a:solidFill>
                <a:effectLst/>
              </a:rPr>
              <a:t> </a:t>
            </a:r>
            <a:r>
              <a:rPr kumimoji="0" lang="es-ES" altLang="es-ES" sz="1600" b="1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</a:rPr>
              <a:t>NSUuid</a:t>
            </a:r>
            <a:r>
              <a:rPr kumimoji="0" lang="es-ES" altLang="es-ES" sz="1600" b="0" i="0" u="none" strike="noStrike" cap="none" normalizeH="0" baseline="0" dirty="0" smtClean="0">
                <a:ln>
                  <a:noFill/>
                </a:ln>
                <a:solidFill>
                  <a:srgbClr val="555753"/>
                </a:solidFill>
                <a:effectLst/>
              </a:rPr>
              <a:t> </a:t>
            </a:r>
            <a:r>
              <a:rPr kumimoji="0" lang="es-ES" altLang="es-E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</a:rPr>
              <a:t>(</a:t>
            </a:r>
            <a:r>
              <a:rPr kumimoji="0" lang="es-ES" altLang="es-ES" sz="1600" b="0" i="0" u="none" strike="noStrike" cap="none" normalizeH="0" baseline="0" dirty="0" smtClean="0">
                <a:ln>
                  <a:noFill/>
                </a:ln>
                <a:solidFill>
                  <a:srgbClr val="CE5C00"/>
                </a:solidFill>
                <a:effectLst/>
                <a:cs typeface="Courier New" panose="02070309020205020404" pitchFamily="49" charset="0"/>
              </a:rPr>
              <a:t>“</a:t>
            </a:r>
            <a:r>
              <a:rPr kumimoji="0" lang="es-ES" altLang="es-ES" sz="1600" b="0" i="0" u="none" strike="noStrike" cap="none" normalizeH="0" baseline="0" dirty="0" err="1" smtClean="0">
                <a:ln>
                  <a:noFill/>
                </a:ln>
                <a:solidFill>
                  <a:srgbClr val="CE5C00"/>
                </a:solidFill>
                <a:effectLst/>
                <a:cs typeface="Courier New" panose="02070309020205020404" pitchFamily="49" charset="0"/>
              </a:rPr>
              <a:t>Common</a:t>
            </a:r>
            <a:r>
              <a:rPr kumimoji="0" lang="es-ES" altLang="es-ES" sz="1600" b="0" i="0" u="none" strike="noStrike" cap="none" normalizeH="0" baseline="0" dirty="0" smtClean="0">
                <a:ln>
                  <a:noFill/>
                </a:ln>
                <a:solidFill>
                  <a:srgbClr val="CE5C00"/>
                </a:solidFill>
                <a:effectLst/>
                <a:cs typeface="Courier New" panose="02070309020205020404" pitchFamily="49" charset="0"/>
              </a:rPr>
              <a:t>-UUID-to-monitor"</a:t>
            </a:r>
            <a:r>
              <a:rPr kumimoji="0" lang="es-ES" altLang="es-E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</a:rPr>
              <a:t>);</a:t>
            </a:r>
            <a:r>
              <a:rPr kumimoji="0" lang="es-ES" altLang="es-ES" sz="1600" b="0" i="0" u="none" strike="noStrike" cap="none" normalizeH="0" baseline="0" dirty="0" smtClean="0">
                <a:ln>
                  <a:noFill/>
                </a:ln>
                <a:solidFill>
                  <a:srgbClr val="555753"/>
                </a:solidFill>
                <a:effectLst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ES" altLang="es-ES" sz="1600" dirty="0">
                <a:solidFill>
                  <a:srgbClr val="555753"/>
                </a:solidFill>
              </a:rPr>
              <a:t> </a:t>
            </a:r>
            <a:r>
              <a:rPr lang="es-ES" altLang="es-ES" sz="1600" dirty="0" smtClean="0">
                <a:solidFill>
                  <a:srgbClr val="555753"/>
                </a:solidFill>
              </a:rPr>
              <a:t>       </a:t>
            </a:r>
            <a:r>
              <a:rPr kumimoji="0" lang="es-ES" altLang="es-ES" sz="1600" b="0" i="0" u="none" strike="noStrike" cap="none" normalizeH="0" baseline="0" dirty="0" err="1" smtClean="0">
                <a:ln>
                  <a:noFill/>
                </a:ln>
                <a:solidFill>
                  <a:srgbClr val="555753"/>
                </a:solidFill>
                <a:effectLst/>
              </a:rPr>
              <a:t>region</a:t>
            </a:r>
            <a:r>
              <a:rPr kumimoji="0" lang="es-ES" altLang="es-ES" sz="1600" b="0" i="0" u="none" strike="noStrike" cap="none" normalizeH="0" baseline="0" dirty="0" smtClean="0">
                <a:ln>
                  <a:noFill/>
                </a:ln>
                <a:solidFill>
                  <a:srgbClr val="555753"/>
                </a:solidFill>
                <a:effectLst/>
              </a:rPr>
              <a:t> </a:t>
            </a:r>
            <a:r>
              <a:rPr kumimoji="0" lang="es-ES" altLang="es-E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</a:rPr>
              <a:t>=</a:t>
            </a:r>
            <a:r>
              <a:rPr kumimoji="0" lang="es-ES" altLang="es-ES" sz="1600" b="0" i="0" u="none" strike="noStrike" cap="none" normalizeH="0" baseline="0" dirty="0" smtClean="0">
                <a:ln>
                  <a:noFill/>
                </a:ln>
                <a:solidFill>
                  <a:srgbClr val="555753"/>
                </a:solidFill>
                <a:effectLst/>
              </a:rPr>
              <a:t> </a:t>
            </a:r>
            <a:r>
              <a:rPr kumimoji="0" lang="es-ES" altLang="es-ES" sz="1600" b="1" i="0" u="none" strike="noStrike" cap="none" normalizeH="0" baseline="0" dirty="0" smtClean="0">
                <a:ln>
                  <a:noFill/>
                </a:ln>
                <a:solidFill>
                  <a:srgbClr val="204A87"/>
                </a:solidFill>
                <a:effectLst/>
              </a:rPr>
              <a:t>new</a:t>
            </a:r>
            <a:r>
              <a:rPr kumimoji="0" lang="es-ES" altLang="es-ES" sz="1600" b="0" i="0" u="none" strike="noStrike" cap="none" normalizeH="0" baseline="0" dirty="0" smtClean="0">
                <a:ln>
                  <a:noFill/>
                </a:ln>
                <a:solidFill>
                  <a:srgbClr val="555753"/>
                </a:solidFill>
                <a:effectLst/>
              </a:rPr>
              <a:t> </a:t>
            </a:r>
            <a:r>
              <a:rPr kumimoji="0" lang="es-ES" altLang="es-ES" sz="1600" b="1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</a:rPr>
              <a:t>BeaconRegion</a:t>
            </a:r>
            <a:r>
              <a:rPr kumimoji="0" lang="es-ES" altLang="es-ES" sz="1600" b="0" i="0" u="none" strike="noStrike" cap="none" normalizeH="0" baseline="0" dirty="0" smtClean="0">
                <a:ln>
                  <a:noFill/>
                </a:ln>
                <a:solidFill>
                  <a:srgbClr val="555753"/>
                </a:solidFill>
                <a:effectLst/>
              </a:rPr>
              <a:t> </a:t>
            </a:r>
            <a:r>
              <a:rPr kumimoji="0" lang="es-ES" altLang="es-E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</a:rPr>
              <a:t>(</a:t>
            </a:r>
            <a:r>
              <a:rPr kumimoji="0" lang="es-ES" altLang="es-ES" sz="1600" b="0" i="0" u="none" strike="noStrike" cap="none" normalizeH="0" baseline="0" dirty="0" err="1" smtClean="0">
                <a:ln>
                  <a:noFill/>
                </a:ln>
                <a:solidFill>
                  <a:srgbClr val="555753"/>
                </a:solidFill>
                <a:effectLst/>
              </a:rPr>
              <a:t>uuid</a:t>
            </a:r>
            <a:r>
              <a:rPr kumimoji="0" lang="es-ES" altLang="es-E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</a:rPr>
              <a:t>,</a:t>
            </a:r>
            <a:r>
              <a:rPr kumimoji="0" lang="es-ES" altLang="es-ES" sz="1600" b="0" i="0" u="none" strike="noStrike" cap="none" normalizeH="0" baseline="0" dirty="0" smtClean="0">
                <a:ln>
                  <a:noFill/>
                </a:ln>
                <a:solidFill>
                  <a:srgbClr val="555753"/>
                </a:solidFill>
                <a:effectLst/>
              </a:rPr>
              <a:t> </a:t>
            </a:r>
            <a:r>
              <a:rPr kumimoji="0" lang="es-ES" altLang="es-ES" sz="1600" b="0" i="0" u="none" strike="noStrike" cap="none" normalizeH="0" baseline="0" dirty="0" smtClean="0">
                <a:ln>
                  <a:noFill/>
                </a:ln>
                <a:solidFill>
                  <a:srgbClr val="CE5C00"/>
                </a:solidFill>
                <a:effectLst/>
                <a:cs typeface="Courier New" panose="02070309020205020404" pitchFamily="49" charset="0"/>
              </a:rPr>
              <a:t>"</a:t>
            </a:r>
            <a:r>
              <a:rPr kumimoji="0" lang="es-ES" altLang="es-ES" sz="1600" b="0" i="0" u="none" strike="noStrike" cap="none" normalizeH="0" baseline="0" dirty="0" err="1" smtClean="0">
                <a:ln>
                  <a:noFill/>
                </a:ln>
                <a:solidFill>
                  <a:srgbClr val="CE5C00"/>
                </a:solidFill>
                <a:effectLst/>
                <a:cs typeface="Courier New" panose="02070309020205020404" pitchFamily="49" charset="0"/>
              </a:rPr>
              <a:t>BeaconSample</a:t>
            </a:r>
            <a:r>
              <a:rPr kumimoji="0" lang="es-ES" altLang="es-ES" sz="1600" b="0" i="0" u="none" strike="noStrike" cap="none" normalizeH="0" baseline="0" dirty="0" smtClean="0">
                <a:ln>
                  <a:noFill/>
                </a:ln>
                <a:solidFill>
                  <a:srgbClr val="CE5C00"/>
                </a:solidFill>
                <a:effectLst/>
                <a:cs typeface="Courier New" panose="02070309020205020404" pitchFamily="49" charset="0"/>
              </a:rPr>
              <a:t>"</a:t>
            </a:r>
            <a:r>
              <a:rPr kumimoji="0" lang="es-ES" altLang="es-E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</a:rPr>
              <a:t>);</a:t>
            </a:r>
            <a:r>
              <a:rPr kumimoji="0" lang="es-ES" altLang="es-ES" sz="1600" b="0" i="0" u="none" strike="noStrike" cap="none" normalizeH="0" baseline="0" dirty="0" smtClean="0">
                <a:ln>
                  <a:noFill/>
                </a:ln>
                <a:solidFill>
                  <a:srgbClr val="555753"/>
                </a:solidFill>
                <a:effectLst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ES" altLang="es-ES" sz="1600" dirty="0">
                <a:solidFill>
                  <a:srgbClr val="555753"/>
                </a:solidFill>
              </a:rPr>
              <a:t> </a:t>
            </a:r>
            <a:r>
              <a:rPr lang="es-ES" altLang="es-ES" sz="1600" dirty="0" smtClean="0">
                <a:solidFill>
                  <a:srgbClr val="555753"/>
                </a:solidFill>
              </a:rPr>
              <a:t>       </a:t>
            </a:r>
            <a:r>
              <a:rPr kumimoji="0" lang="es-ES" altLang="es-ES" sz="1600" b="0" i="0" u="none" strike="noStrike" cap="none" normalizeH="0" baseline="0" dirty="0" err="1" smtClean="0">
                <a:ln>
                  <a:noFill/>
                </a:ln>
                <a:solidFill>
                  <a:srgbClr val="555753"/>
                </a:solidFill>
                <a:effectLst/>
              </a:rPr>
              <a:t>beaconManager</a:t>
            </a:r>
            <a:r>
              <a:rPr kumimoji="0" lang="es-ES" altLang="es-ES" sz="16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</a:rPr>
              <a:t>.</a:t>
            </a:r>
            <a:r>
              <a:rPr kumimoji="0" lang="es-ES" altLang="es-ES" sz="1600" b="1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</a:rPr>
              <a:t>StartRangingBeaconsInRegion</a:t>
            </a:r>
            <a:r>
              <a:rPr kumimoji="0" lang="es-ES" altLang="es-E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</a:rPr>
              <a:t>(</a:t>
            </a:r>
            <a:r>
              <a:rPr kumimoji="0" lang="es-ES" altLang="es-ES" sz="1600" b="0" i="0" u="none" strike="noStrike" cap="none" normalizeH="0" baseline="0" dirty="0" err="1" smtClean="0">
                <a:ln>
                  <a:noFill/>
                </a:ln>
                <a:solidFill>
                  <a:srgbClr val="555753"/>
                </a:solidFill>
                <a:effectLst/>
              </a:rPr>
              <a:t>region</a:t>
            </a:r>
            <a:r>
              <a:rPr kumimoji="0" lang="es-ES" altLang="es-E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</a:rPr>
              <a:t>);</a:t>
            </a:r>
            <a:r>
              <a:rPr kumimoji="0" lang="es-ES" altLang="es-ES" sz="1600" b="0" i="0" u="none" strike="noStrike" cap="none" normalizeH="0" baseline="0" dirty="0" smtClean="0">
                <a:ln>
                  <a:noFill/>
                </a:ln>
                <a:solidFill>
                  <a:srgbClr val="555753"/>
                </a:solidFill>
                <a:effectLst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ES" altLang="es-ES" sz="1600" dirty="0">
                <a:solidFill>
                  <a:srgbClr val="555753"/>
                </a:solidFill>
              </a:rPr>
              <a:t> </a:t>
            </a:r>
            <a:r>
              <a:rPr lang="es-ES" altLang="es-ES" sz="1600" dirty="0" smtClean="0">
                <a:solidFill>
                  <a:srgbClr val="555753"/>
                </a:solidFill>
              </a:rPr>
              <a:t>       </a:t>
            </a:r>
            <a:r>
              <a:rPr kumimoji="0" lang="es-ES" altLang="es-ES" sz="1600" b="0" i="0" u="none" strike="noStrike" cap="none" normalizeH="0" baseline="0" dirty="0" err="1" smtClean="0">
                <a:ln>
                  <a:noFill/>
                </a:ln>
                <a:solidFill>
                  <a:srgbClr val="555753"/>
                </a:solidFill>
                <a:effectLst/>
              </a:rPr>
              <a:t>beaconManager</a:t>
            </a:r>
            <a:r>
              <a:rPr kumimoji="0" lang="es-ES" altLang="es-ES" sz="16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</a:rPr>
              <a:t>.</a:t>
            </a:r>
            <a:r>
              <a:rPr kumimoji="0" lang="es-ES" altLang="es-ES" sz="1600" b="0" i="0" u="none" strike="noStrike" cap="none" normalizeH="0" baseline="0" dirty="0" err="1" smtClean="0">
                <a:ln>
                  <a:noFill/>
                </a:ln>
                <a:solidFill>
                  <a:srgbClr val="555753"/>
                </a:solidFill>
                <a:effectLst/>
              </a:rPr>
              <a:t>RangedBeacons</a:t>
            </a:r>
            <a:r>
              <a:rPr kumimoji="0" lang="es-ES" altLang="es-ES" sz="1600" b="0" i="0" u="none" strike="noStrike" cap="none" normalizeH="0" baseline="0" dirty="0" smtClean="0">
                <a:ln>
                  <a:noFill/>
                </a:ln>
                <a:solidFill>
                  <a:srgbClr val="555753"/>
                </a:solidFill>
                <a:effectLst/>
              </a:rPr>
              <a:t> </a:t>
            </a:r>
            <a:r>
              <a:rPr kumimoji="0" lang="es-ES" altLang="es-E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</a:rPr>
              <a:t>+=</a:t>
            </a:r>
            <a:r>
              <a:rPr kumimoji="0" lang="es-ES" altLang="es-ES" sz="1600" b="0" i="0" u="none" strike="noStrike" cap="none" normalizeH="0" baseline="0" dirty="0" smtClean="0">
                <a:ln>
                  <a:noFill/>
                </a:ln>
                <a:solidFill>
                  <a:srgbClr val="555753"/>
                </a:solidFill>
                <a:effectLst/>
              </a:rPr>
              <a:t> </a:t>
            </a:r>
            <a:r>
              <a:rPr kumimoji="0" lang="es-ES" altLang="es-E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</a:rPr>
              <a:t>(</a:t>
            </a:r>
            <a:r>
              <a:rPr kumimoji="0" lang="es-ES" altLang="es-ES" sz="1600" b="0" i="0" u="none" strike="noStrike" cap="none" normalizeH="0" baseline="0" dirty="0" err="1" smtClean="0">
                <a:ln>
                  <a:noFill/>
                </a:ln>
                <a:solidFill>
                  <a:srgbClr val="555753"/>
                </a:solidFill>
                <a:effectLst/>
              </a:rPr>
              <a:t>sender</a:t>
            </a:r>
            <a:r>
              <a:rPr kumimoji="0" lang="es-ES" altLang="es-E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</a:rPr>
              <a:t>,</a:t>
            </a:r>
            <a:r>
              <a:rPr kumimoji="0" lang="es-ES" altLang="es-ES" sz="1600" b="0" i="0" u="none" strike="noStrike" cap="none" normalizeH="0" baseline="0" dirty="0" smtClean="0">
                <a:ln>
                  <a:noFill/>
                </a:ln>
                <a:solidFill>
                  <a:srgbClr val="555753"/>
                </a:solidFill>
                <a:effectLst/>
              </a:rPr>
              <a:t> e</a:t>
            </a:r>
            <a:r>
              <a:rPr kumimoji="0" lang="es-ES" altLang="es-E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</a:rPr>
              <a:t>)</a:t>
            </a:r>
            <a:r>
              <a:rPr kumimoji="0" lang="es-ES" altLang="es-ES" sz="1600" b="0" i="0" u="none" strike="noStrike" cap="none" normalizeH="0" baseline="0" dirty="0" smtClean="0">
                <a:ln>
                  <a:noFill/>
                </a:ln>
                <a:solidFill>
                  <a:srgbClr val="555753"/>
                </a:solidFill>
                <a:effectLst/>
              </a:rPr>
              <a:t> </a:t>
            </a:r>
            <a:r>
              <a:rPr kumimoji="0" lang="es-ES" altLang="es-E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</a:rPr>
              <a:t>=&gt;</a:t>
            </a:r>
            <a:r>
              <a:rPr kumimoji="0" lang="es-ES" altLang="es-ES" sz="1600" b="0" i="0" u="none" strike="noStrike" cap="none" normalizeH="0" baseline="0" dirty="0" smtClean="0">
                <a:ln>
                  <a:noFill/>
                </a:ln>
                <a:solidFill>
                  <a:srgbClr val="555753"/>
                </a:solidFill>
                <a:effectLst/>
              </a:rPr>
              <a:t> </a:t>
            </a:r>
            <a:r>
              <a:rPr kumimoji="0" lang="es-ES" altLang="es-E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</a:rPr>
              <a:t>{</a:t>
            </a:r>
            <a:r>
              <a:rPr kumimoji="0" lang="es-ES" altLang="es-ES" sz="1600" b="0" i="0" u="none" strike="noStrike" cap="none" normalizeH="0" baseline="0" dirty="0" smtClean="0">
                <a:ln>
                  <a:noFill/>
                </a:ln>
                <a:solidFill>
                  <a:srgbClr val="555753"/>
                </a:solidFill>
                <a:effectLst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ES" altLang="es-ES" sz="1600" dirty="0">
                <a:solidFill>
                  <a:srgbClr val="555753"/>
                </a:solidFill>
              </a:rPr>
              <a:t> </a:t>
            </a:r>
            <a:r>
              <a:rPr lang="es-ES" altLang="es-ES" sz="1600" dirty="0" smtClean="0">
                <a:solidFill>
                  <a:srgbClr val="555753"/>
                </a:solidFill>
              </a:rPr>
              <a:t>               </a:t>
            </a:r>
            <a:r>
              <a:rPr kumimoji="0" lang="es-ES" altLang="es-ES" sz="1600" b="1" i="0" u="none" strike="noStrike" cap="none" normalizeH="0" baseline="0" dirty="0" smtClean="0">
                <a:ln>
                  <a:noFill/>
                </a:ln>
                <a:solidFill>
                  <a:srgbClr val="204A87"/>
                </a:solidFill>
                <a:effectLst/>
              </a:rPr>
              <a:t>new</a:t>
            </a:r>
            <a:r>
              <a:rPr kumimoji="0" lang="es-ES" altLang="es-ES" sz="1600" b="0" i="0" u="none" strike="noStrike" cap="none" normalizeH="0" baseline="0" dirty="0" smtClean="0">
                <a:ln>
                  <a:noFill/>
                </a:ln>
                <a:solidFill>
                  <a:srgbClr val="555753"/>
                </a:solidFill>
                <a:effectLst/>
              </a:rPr>
              <a:t> </a:t>
            </a:r>
            <a:r>
              <a:rPr kumimoji="0" lang="es-ES" altLang="es-ES" sz="1600" b="1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</a:rPr>
              <a:t>UIAlertView</a:t>
            </a:r>
            <a:r>
              <a:rPr kumimoji="0" lang="es-ES" altLang="es-E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</a:rPr>
              <a:t>(</a:t>
            </a:r>
            <a:r>
              <a:rPr kumimoji="0" lang="es-ES" altLang="es-ES" sz="1600" b="0" i="0" u="none" strike="noStrike" cap="none" normalizeH="0" baseline="0" dirty="0" smtClean="0">
                <a:ln>
                  <a:noFill/>
                </a:ln>
                <a:solidFill>
                  <a:srgbClr val="CE5C00"/>
                </a:solidFill>
                <a:effectLst/>
                <a:cs typeface="Courier New" panose="02070309020205020404" pitchFamily="49" charset="0"/>
              </a:rPr>
              <a:t>"</a:t>
            </a:r>
            <a:r>
              <a:rPr kumimoji="0" lang="es-ES" altLang="es-ES" sz="1600" b="0" i="0" u="none" strike="noStrike" cap="none" normalizeH="0" baseline="0" dirty="0" err="1" smtClean="0">
                <a:ln>
                  <a:noFill/>
                </a:ln>
                <a:solidFill>
                  <a:srgbClr val="CE5C00"/>
                </a:solidFill>
                <a:effectLst/>
                <a:cs typeface="Courier New" panose="02070309020205020404" pitchFamily="49" charset="0"/>
              </a:rPr>
              <a:t>Beacons</a:t>
            </a:r>
            <a:r>
              <a:rPr kumimoji="0" lang="es-ES" altLang="es-ES" sz="1600" b="0" i="0" u="none" strike="noStrike" cap="none" normalizeH="0" baseline="0" dirty="0" smtClean="0">
                <a:ln>
                  <a:noFill/>
                </a:ln>
                <a:solidFill>
                  <a:srgbClr val="CE5C00"/>
                </a:solidFill>
                <a:effectLst/>
                <a:cs typeface="Courier New" panose="02070309020205020404" pitchFamily="49" charset="0"/>
              </a:rPr>
              <a:t> </a:t>
            </a:r>
            <a:r>
              <a:rPr kumimoji="0" lang="es-ES" altLang="es-ES" sz="1600" b="0" i="0" u="none" strike="noStrike" cap="none" normalizeH="0" baseline="0" dirty="0" err="1" smtClean="0">
                <a:ln>
                  <a:noFill/>
                </a:ln>
                <a:solidFill>
                  <a:srgbClr val="CE5C00"/>
                </a:solidFill>
                <a:effectLst/>
                <a:cs typeface="Courier New" panose="02070309020205020404" pitchFamily="49" charset="0"/>
              </a:rPr>
              <a:t>Found</a:t>
            </a:r>
            <a:r>
              <a:rPr kumimoji="0" lang="es-ES" altLang="es-ES" sz="1600" b="0" i="0" u="none" strike="noStrike" cap="none" normalizeH="0" baseline="0" dirty="0" smtClean="0">
                <a:ln>
                  <a:noFill/>
                </a:ln>
                <a:solidFill>
                  <a:srgbClr val="CE5C00"/>
                </a:solidFill>
                <a:effectLst/>
                <a:cs typeface="Courier New" panose="02070309020205020404" pitchFamily="49" charset="0"/>
              </a:rPr>
              <a:t>"</a:t>
            </a:r>
            <a:r>
              <a:rPr kumimoji="0" lang="es-ES" altLang="es-E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</a:rPr>
              <a:t>,</a:t>
            </a:r>
            <a:r>
              <a:rPr kumimoji="0" lang="es-ES" altLang="es-ES" sz="1600" b="0" i="0" u="none" strike="noStrike" cap="none" normalizeH="0" baseline="0" dirty="0" smtClean="0">
                <a:ln>
                  <a:noFill/>
                </a:ln>
                <a:solidFill>
                  <a:srgbClr val="555753"/>
                </a:solidFill>
                <a:effectLst/>
              </a:rPr>
              <a:t> </a:t>
            </a:r>
            <a:r>
              <a:rPr kumimoji="0" lang="es-ES" altLang="es-ES" sz="1600" b="0" i="0" u="none" strike="noStrike" cap="none" normalizeH="0" baseline="0" dirty="0" smtClean="0">
                <a:ln>
                  <a:noFill/>
                </a:ln>
                <a:solidFill>
                  <a:srgbClr val="CE5C00"/>
                </a:solidFill>
                <a:effectLst/>
                <a:cs typeface="Courier New" panose="02070309020205020404" pitchFamily="49" charset="0"/>
              </a:rPr>
              <a:t>"</a:t>
            </a:r>
            <a:r>
              <a:rPr kumimoji="0" lang="es-ES" altLang="es-ES" sz="1600" b="0" i="0" u="none" strike="noStrike" cap="none" normalizeH="0" baseline="0" dirty="0" err="1" smtClean="0">
                <a:ln>
                  <a:noFill/>
                </a:ln>
                <a:solidFill>
                  <a:srgbClr val="CE5C00"/>
                </a:solidFill>
                <a:effectLst/>
                <a:cs typeface="Courier New" panose="02070309020205020404" pitchFamily="49" charset="0"/>
              </a:rPr>
              <a:t>Just</a:t>
            </a:r>
            <a:r>
              <a:rPr kumimoji="0" lang="es-ES" altLang="es-ES" sz="1600" b="0" i="0" u="none" strike="noStrike" cap="none" normalizeH="0" baseline="0" dirty="0" smtClean="0">
                <a:ln>
                  <a:noFill/>
                </a:ln>
                <a:solidFill>
                  <a:srgbClr val="CE5C00"/>
                </a:solidFill>
                <a:effectLst/>
                <a:cs typeface="Courier New" panose="02070309020205020404" pitchFamily="49" charset="0"/>
              </a:rPr>
              <a:t> </a:t>
            </a:r>
            <a:r>
              <a:rPr kumimoji="0" lang="es-ES" altLang="es-ES" sz="1600" b="0" i="0" u="none" strike="noStrike" cap="none" normalizeH="0" baseline="0" dirty="0" err="1" smtClean="0">
                <a:ln>
                  <a:noFill/>
                </a:ln>
                <a:solidFill>
                  <a:srgbClr val="CE5C00"/>
                </a:solidFill>
                <a:effectLst/>
                <a:cs typeface="Courier New" panose="02070309020205020404" pitchFamily="49" charset="0"/>
              </a:rPr>
              <a:t>found</a:t>
            </a:r>
            <a:r>
              <a:rPr kumimoji="0" lang="es-ES" altLang="es-ES" sz="1600" b="0" i="0" u="none" strike="noStrike" cap="none" normalizeH="0" baseline="0" dirty="0" smtClean="0">
                <a:ln>
                  <a:noFill/>
                </a:ln>
                <a:solidFill>
                  <a:srgbClr val="CE5C00"/>
                </a:solidFill>
                <a:effectLst/>
                <a:cs typeface="Courier New" panose="02070309020205020404" pitchFamily="49" charset="0"/>
              </a:rPr>
              <a:t>: "</a:t>
            </a:r>
            <a:r>
              <a:rPr kumimoji="0" lang="es-ES" altLang="es-ES" sz="1600" b="0" i="0" u="none" strike="noStrike" cap="none" normalizeH="0" baseline="0" dirty="0" smtClean="0">
                <a:ln>
                  <a:noFill/>
                </a:ln>
                <a:solidFill>
                  <a:srgbClr val="555753"/>
                </a:solidFill>
                <a:effectLst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ES" altLang="es-ES" sz="1600" dirty="0">
                <a:solidFill>
                  <a:srgbClr val="555753"/>
                </a:solidFill>
              </a:rPr>
              <a:t> </a:t>
            </a:r>
            <a:r>
              <a:rPr lang="es-ES" altLang="es-ES" sz="1600" dirty="0" smtClean="0">
                <a:solidFill>
                  <a:srgbClr val="555753"/>
                </a:solidFill>
              </a:rPr>
              <a:t>                               </a:t>
            </a:r>
            <a:r>
              <a:rPr kumimoji="0" lang="es-ES" altLang="es-E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</a:rPr>
              <a:t>+</a:t>
            </a:r>
            <a:r>
              <a:rPr kumimoji="0" lang="es-ES" altLang="es-ES" sz="1600" b="0" i="0" u="none" strike="noStrike" cap="none" normalizeH="0" baseline="0" dirty="0" smtClean="0">
                <a:ln>
                  <a:noFill/>
                </a:ln>
                <a:solidFill>
                  <a:srgbClr val="555753"/>
                </a:solidFill>
                <a:effectLst/>
              </a:rPr>
              <a:t> </a:t>
            </a:r>
            <a:r>
              <a:rPr kumimoji="0" lang="es-ES" altLang="es-ES" sz="1600" b="0" i="0" u="none" strike="noStrike" cap="none" normalizeH="0" baseline="0" dirty="0" err="1" smtClean="0">
                <a:ln>
                  <a:noFill/>
                </a:ln>
                <a:solidFill>
                  <a:srgbClr val="555753"/>
                </a:solidFill>
                <a:effectLst/>
              </a:rPr>
              <a:t>e</a:t>
            </a:r>
            <a:r>
              <a:rPr kumimoji="0" lang="es-ES" altLang="es-ES" sz="16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</a:rPr>
              <a:t>.</a:t>
            </a:r>
            <a:r>
              <a:rPr kumimoji="0" lang="es-ES" altLang="es-ES" sz="1600" b="0" i="0" u="none" strike="noStrike" cap="none" normalizeH="0" baseline="0" dirty="0" err="1" smtClean="0">
                <a:ln>
                  <a:noFill/>
                </a:ln>
                <a:solidFill>
                  <a:srgbClr val="555753"/>
                </a:solidFill>
                <a:effectLst/>
              </a:rPr>
              <a:t>Beacons</a:t>
            </a:r>
            <a:r>
              <a:rPr kumimoji="0" lang="es-ES" altLang="es-ES" sz="16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</a:rPr>
              <a:t>.</a:t>
            </a:r>
            <a:r>
              <a:rPr kumimoji="0" lang="es-ES" altLang="es-ES" sz="1600" b="0" i="0" u="none" strike="noStrike" cap="none" normalizeH="0" baseline="0" dirty="0" err="1" smtClean="0">
                <a:ln>
                  <a:noFill/>
                </a:ln>
                <a:solidFill>
                  <a:srgbClr val="555753"/>
                </a:solidFill>
                <a:effectLst/>
              </a:rPr>
              <a:t>Length</a:t>
            </a:r>
            <a:r>
              <a:rPr kumimoji="0" lang="es-ES" altLang="es-ES" sz="1600" b="0" i="0" u="none" strike="noStrike" cap="none" normalizeH="0" baseline="0" dirty="0" smtClean="0">
                <a:ln>
                  <a:noFill/>
                </a:ln>
                <a:solidFill>
                  <a:srgbClr val="555753"/>
                </a:solidFill>
                <a:effectLst/>
              </a:rPr>
              <a:t> </a:t>
            </a:r>
            <a:r>
              <a:rPr kumimoji="0" lang="es-ES" altLang="es-E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</a:rPr>
              <a:t>+</a:t>
            </a:r>
            <a:r>
              <a:rPr kumimoji="0" lang="es-ES" altLang="es-ES" sz="1600" b="0" i="0" u="none" strike="noStrike" cap="none" normalizeH="0" baseline="0" dirty="0" smtClean="0">
                <a:ln>
                  <a:noFill/>
                </a:ln>
                <a:solidFill>
                  <a:srgbClr val="555753"/>
                </a:solidFill>
                <a:effectLst/>
              </a:rPr>
              <a:t> </a:t>
            </a:r>
            <a:r>
              <a:rPr kumimoji="0" lang="es-ES" altLang="es-ES" sz="1600" b="0" i="0" u="none" strike="noStrike" cap="none" normalizeH="0" baseline="0" dirty="0" smtClean="0">
                <a:ln>
                  <a:noFill/>
                </a:ln>
                <a:solidFill>
                  <a:srgbClr val="CE5C00"/>
                </a:solidFill>
                <a:effectLst/>
                <a:cs typeface="Courier New" panose="02070309020205020404" pitchFamily="49" charset="0"/>
              </a:rPr>
              <a:t>" </a:t>
            </a:r>
            <a:r>
              <a:rPr kumimoji="0" lang="es-ES" altLang="es-ES" sz="1600" b="0" i="0" u="none" strike="noStrike" cap="none" normalizeH="0" baseline="0" dirty="0" err="1" smtClean="0">
                <a:ln>
                  <a:noFill/>
                </a:ln>
                <a:solidFill>
                  <a:srgbClr val="CE5C00"/>
                </a:solidFill>
                <a:effectLst/>
                <a:cs typeface="Courier New" panose="02070309020205020404" pitchFamily="49" charset="0"/>
              </a:rPr>
              <a:t>beacons</a:t>
            </a:r>
            <a:r>
              <a:rPr kumimoji="0" lang="es-ES" altLang="es-ES" sz="1600" b="0" i="0" u="none" strike="noStrike" cap="none" normalizeH="0" baseline="0" dirty="0" smtClean="0">
                <a:ln>
                  <a:noFill/>
                </a:ln>
                <a:solidFill>
                  <a:srgbClr val="CE5C00"/>
                </a:solidFill>
                <a:effectLst/>
                <a:cs typeface="Courier New" panose="02070309020205020404" pitchFamily="49" charset="0"/>
              </a:rPr>
              <a:t>."</a:t>
            </a:r>
            <a:r>
              <a:rPr kumimoji="0" lang="es-ES" altLang="es-E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</a:rPr>
              <a:t>,</a:t>
            </a:r>
            <a:r>
              <a:rPr kumimoji="0" lang="es-ES" altLang="es-ES" sz="1600" b="0" i="0" u="none" strike="noStrike" cap="none" normalizeH="0" baseline="0" dirty="0" smtClean="0">
                <a:ln>
                  <a:noFill/>
                </a:ln>
                <a:solidFill>
                  <a:srgbClr val="555753"/>
                </a:solidFill>
                <a:effectLst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ES" altLang="es-ES" sz="1600" dirty="0">
                <a:solidFill>
                  <a:srgbClr val="555753"/>
                </a:solidFill>
              </a:rPr>
              <a:t> </a:t>
            </a:r>
            <a:r>
              <a:rPr lang="es-ES" altLang="es-ES" sz="1600" dirty="0" smtClean="0">
                <a:solidFill>
                  <a:srgbClr val="555753"/>
                </a:solidFill>
              </a:rPr>
              <a:t>                               </a:t>
            </a:r>
            <a:r>
              <a:rPr kumimoji="0" lang="es-ES" altLang="es-ES" sz="1600" b="1" i="0" u="none" strike="noStrike" cap="none" normalizeH="0" baseline="0" dirty="0" err="1" smtClean="0">
                <a:ln>
                  <a:noFill/>
                </a:ln>
                <a:solidFill>
                  <a:srgbClr val="204A87"/>
                </a:solidFill>
                <a:effectLst/>
              </a:rPr>
              <a:t>null</a:t>
            </a:r>
            <a:r>
              <a:rPr kumimoji="0" lang="es-ES" altLang="es-E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</a:rPr>
              <a:t>,</a:t>
            </a:r>
            <a:r>
              <a:rPr kumimoji="0" lang="es-ES" altLang="es-ES" sz="1600" b="0" i="0" u="none" strike="noStrike" cap="none" normalizeH="0" baseline="0" dirty="0" smtClean="0">
                <a:ln>
                  <a:noFill/>
                </a:ln>
                <a:solidFill>
                  <a:srgbClr val="555753"/>
                </a:solidFill>
                <a:effectLst/>
              </a:rPr>
              <a:t> </a:t>
            </a:r>
            <a:r>
              <a:rPr kumimoji="0" lang="es-ES" altLang="es-ES" sz="1600" b="0" i="0" u="none" strike="noStrike" cap="none" normalizeH="0" baseline="0" dirty="0" smtClean="0">
                <a:ln>
                  <a:noFill/>
                </a:ln>
                <a:solidFill>
                  <a:srgbClr val="CE5C00"/>
                </a:solidFill>
                <a:effectLst/>
                <a:cs typeface="Courier New" panose="02070309020205020404" pitchFamily="49" charset="0"/>
              </a:rPr>
              <a:t>"OK"</a:t>
            </a:r>
            <a:r>
              <a:rPr kumimoji="0" lang="es-ES" altLang="es-E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</a:rPr>
              <a:t>).</a:t>
            </a:r>
            <a:r>
              <a:rPr kumimoji="0" lang="es-ES" altLang="es-ES" sz="16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</a:rPr>
              <a:t>Show</a:t>
            </a:r>
            <a:r>
              <a:rPr kumimoji="0" lang="es-ES" altLang="es-E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</a:rPr>
              <a:t>();</a:t>
            </a:r>
            <a:r>
              <a:rPr kumimoji="0" lang="es-ES" altLang="es-ES" sz="1600" b="0" i="0" u="none" strike="noStrike" cap="none" normalizeH="0" baseline="0" dirty="0" smtClean="0">
                <a:ln>
                  <a:noFill/>
                </a:ln>
                <a:solidFill>
                  <a:srgbClr val="555753"/>
                </a:solidFill>
                <a:effectLst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ES" altLang="es-ES" sz="1600" dirty="0">
                <a:solidFill>
                  <a:srgbClr val="555753"/>
                </a:solidFill>
              </a:rPr>
              <a:t> </a:t>
            </a:r>
            <a:r>
              <a:rPr lang="es-ES" altLang="es-ES" sz="1600" dirty="0" smtClean="0">
                <a:solidFill>
                  <a:srgbClr val="555753"/>
                </a:solidFill>
              </a:rPr>
              <a:t>       </a:t>
            </a:r>
            <a:r>
              <a:rPr kumimoji="0" lang="es-ES" altLang="es-E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</a:rPr>
              <a:t>};</a:t>
            </a:r>
            <a:r>
              <a:rPr kumimoji="0" lang="es-ES" altLang="es-ES" sz="1600" b="0" i="0" u="none" strike="noStrike" cap="none" normalizeH="0" baseline="0" dirty="0" smtClean="0">
                <a:ln>
                  <a:noFill/>
                </a:ln>
                <a:solidFill>
                  <a:srgbClr val="555753"/>
                </a:solidFill>
                <a:effectLst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</a:rPr>
              <a:t>}</a:t>
            </a:r>
            <a:r>
              <a:rPr kumimoji="0" lang="es-ES" altLang="es-E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s-ES" altLang="es-ES" sz="4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643756" y="1193338"/>
            <a:ext cx="9149749" cy="1258806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4000" dirty="0">
                <a:solidFill>
                  <a:srgbClr val="67217A"/>
                </a:solidFill>
                <a:latin typeface="Segoe UI Light"/>
              </a:rPr>
              <a:t>Component ready to </a:t>
            </a:r>
            <a:r>
              <a:rPr lang="en-US" sz="4000" dirty="0" smtClean="0">
                <a:solidFill>
                  <a:srgbClr val="67217A"/>
                </a:solidFill>
                <a:latin typeface="Segoe UI Light"/>
              </a:rPr>
              <a:t>use</a:t>
            </a:r>
            <a:endParaRPr lang="en-US" sz="2400" dirty="0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linkClick r:id="rId2"/>
              </a:rPr>
              <a:t>https</a:t>
            </a: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linkClick r:id="rId2"/>
              </a:rPr>
              <a:t>://</a:t>
            </a:r>
            <a:r>
              <a:rPr lang="en-US" sz="2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linkClick r:id="rId2"/>
              </a:rPr>
              <a:t>components.xamarin.com/gettingstarted/estimotesdkios</a:t>
            </a:r>
            <a:r>
              <a:rPr lang="en-US" sz="2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  <a:endParaRPr lang="es-ES" sz="2400" dirty="0" err="1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45462603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08" y="1668462"/>
            <a:ext cx="11885683" cy="3425553"/>
          </a:xfrm>
        </p:spPr>
        <p:txBody>
          <a:bodyPr/>
          <a:lstStyle/>
          <a:p>
            <a:pPr algn="ctr"/>
            <a:r>
              <a:rPr lang="en-US" dirty="0" smtClean="0"/>
              <a:t>Another community library to help us sending messages to Azure </a:t>
            </a:r>
            <a:r>
              <a:rPr lang="en-US" dirty="0" err="1" smtClean="0"/>
              <a:t>EventHub</a:t>
            </a:r>
            <a:r>
              <a:rPr lang="en-US" dirty="0" smtClean="0"/>
              <a:t> using HTTP protocol</a:t>
            </a:r>
          </a:p>
          <a:p>
            <a:endParaRPr lang="en-US" sz="1600" dirty="0" smtClean="0"/>
          </a:p>
          <a:p>
            <a:r>
              <a:rPr lang="en-US" sz="2800" dirty="0">
                <a:hlinkClick r:id="rId2"/>
              </a:rPr>
              <a:t>https://www.nuget.org/packages/Com.Xamtastic.Patterns.Azure.EventHub</a:t>
            </a:r>
            <a:r>
              <a:rPr lang="en-US" sz="2800" dirty="0" smtClean="0">
                <a:hlinkClick r:id="rId2"/>
              </a:rPr>
              <a:t>/</a:t>
            </a:r>
            <a:r>
              <a:rPr lang="en-US" sz="2800" dirty="0" smtClean="0"/>
              <a:t> </a:t>
            </a:r>
          </a:p>
          <a:p>
            <a:endParaRPr lang="en-US" dirty="0"/>
          </a:p>
          <a:p>
            <a:pPr algn="ctr"/>
            <a:r>
              <a:rPr lang="en-US" b="1" dirty="0" smtClean="0"/>
              <a:t>[!!]</a:t>
            </a:r>
            <a:r>
              <a:rPr lang="en-US" dirty="0" smtClean="0"/>
              <a:t> Requires </a:t>
            </a:r>
            <a:r>
              <a:rPr lang="en-US" b="1" dirty="0" err="1" smtClean="0"/>
              <a:t>SharedAccessSignature</a:t>
            </a:r>
            <a:r>
              <a:rPr lang="en-US" dirty="0" smtClean="0"/>
              <a:t> generation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 smtClean="0"/>
              <a:t>[COMMUNITY] </a:t>
            </a:r>
            <a:r>
              <a:rPr lang="en-US" sz="4400" dirty="0" err="1" smtClean="0"/>
              <a:t>Com.Xamtastic.Patterns.Azure.EventHub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967479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time</a:t>
            </a:r>
            <a:br>
              <a:rPr lang="en-US" dirty="0" smtClean="0"/>
            </a:br>
            <a:r>
              <a:rPr lang="en-US" sz="4400" dirty="0" smtClean="0">
                <a:solidFill>
                  <a:schemeClr val="bg1">
                    <a:lumMod val="75000"/>
                  </a:schemeClr>
                </a:solidFill>
              </a:rPr>
              <a:t>Take a look at the </a:t>
            </a:r>
            <a:r>
              <a:rPr lang="en-US" sz="4400" dirty="0" err="1" smtClean="0">
                <a:solidFill>
                  <a:schemeClr val="bg1">
                    <a:lumMod val="75000"/>
                  </a:schemeClr>
                </a:solidFill>
              </a:rPr>
              <a:t>Xamarin</a:t>
            </a:r>
            <a:r>
              <a:rPr lang="en-US" sz="4400" dirty="0" smtClean="0">
                <a:solidFill>
                  <a:schemeClr val="bg1">
                    <a:lumMod val="75000"/>
                  </a:schemeClr>
                </a:solidFill>
              </a:rPr>
              <a:t> code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6529" y="0"/>
            <a:ext cx="3938359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38252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Wrapping up</a:t>
            </a:r>
            <a:r>
              <a:rPr lang="is-IS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7114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3850" y="1212854"/>
            <a:ext cx="11887199" cy="5478423"/>
          </a:xfrm>
        </p:spPr>
        <p:txBody>
          <a:bodyPr/>
          <a:lstStyle/>
          <a:p>
            <a:pPr lvl="0"/>
            <a:r>
              <a:rPr lang="en-US" dirty="0" smtClean="0"/>
              <a:t>Beacons</a:t>
            </a:r>
            <a:endParaRPr lang="en-US" dirty="0"/>
          </a:p>
          <a:p>
            <a:pPr lvl="1"/>
            <a:r>
              <a:rPr lang="en-US" dirty="0" smtClean="0"/>
              <a:t>What’s that?</a:t>
            </a:r>
            <a:endParaRPr lang="en-US" dirty="0"/>
          </a:p>
          <a:p>
            <a:pPr lvl="1"/>
            <a:r>
              <a:rPr lang="en-US" dirty="0" smtClean="0"/>
              <a:t>Protocols: </a:t>
            </a:r>
            <a:r>
              <a:rPr lang="en-US" dirty="0" err="1" smtClean="0"/>
              <a:t>iBeacon</a:t>
            </a:r>
            <a:r>
              <a:rPr lang="en-US" dirty="0" smtClean="0"/>
              <a:t> &amp; </a:t>
            </a:r>
            <a:r>
              <a:rPr lang="en-US" dirty="0" err="1" smtClean="0"/>
              <a:t>Eddystone</a:t>
            </a:r>
            <a:endParaRPr lang="en-US" dirty="0"/>
          </a:p>
          <a:p>
            <a:pPr lvl="0"/>
            <a:r>
              <a:rPr lang="en-US" dirty="0" smtClean="0"/>
              <a:t>UWP libraries</a:t>
            </a:r>
            <a:endParaRPr lang="en-US" dirty="0"/>
          </a:p>
          <a:p>
            <a:pPr lvl="1"/>
            <a:r>
              <a:rPr lang="en-US" dirty="0" smtClean="0"/>
              <a:t>Foreground watcher</a:t>
            </a:r>
          </a:p>
          <a:p>
            <a:pPr lvl="1"/>
            <a:r>
              <a:rPr lang="en-US" dirty="0" smtClean="0"/>
              <a:t>Foreground advertiser</a:t>
            </a:r>
          </a:p>
          <a:p>
            <a:pPr lvl="1"/>
            <a:r>
              <a:rPr lang="en-US" dirty="0" smtClean="0"/>
              <a:t>Working from the background</a:t>
            </a:r>
          </a:p>
          <a:p>
            <a:pPr lvl="0"/>
            <a:r>
              <a:rPr lang="en-US" dirty="0" smtClean="0"/>
              <a:t>Community libraries</a:t>
            </a:r>
          </a:p>
          <a:p>
            <a:pPr lvl="0"/>
            <a:r>
              <a:rPr lang="en-US" dirty="0" err="1" smtClean="0"/>
              <a:t>Xamarin</a:t>
            </a:r>
            <a:r>
              <a:rPr lang="en-US" dirty="0" smtClean="0"/>
              <a:t> components</a:t>
            </a:r>
            <a:endParaRPr lang="en-US" dirty="0"/>
          </a:p>
          <a:p>
            <a:pPr lvl="0"/>
            <a:r>
              <a:rPr lang="en-US" dirty="0" smtClean="0"/>
              <a:t>Demos – usage examples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11086734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07" y="1212859"/>
            <a:ext cx="11885683" cy="4678204"/>
          </a:xfrm>
        </p:spPr>
        <p:txBody>
          <a:bodyPr/>
          <a:lstStyle/>
          <a:p>
            <a:r>
              <a:rPr lang="en-US" b="1" dirty="0" err="1"/>
              <a:t>NSLocationAlwaysUsageDescription</a:t>
            </a:r>
            <a:r>
              <a:rPr lang="en-US" dirty="0"/>
              <a:t> </a:t>
            </a:r>
            <a:r>
              <a:rPr lang="en-US" dirty="0" smtClean="0"/>
              <a:t>and/or</a:t>
            </a:r>
            <a:r>
              <a:rPr lang="en-US" dirty="0"/>
              <a:t> </a:t>
            </a:r>
            <a:endParaRPr lang="en-US" dirty="0" smtClean="0"/>
          </a:p>
          <a:p>
            <a:r>
              <a:rPr lang="en-US" b="1" dirty="0" err="1" smtClean="0"/>
              <a:t>NSLocationWhenInUseUsageDescription</a:t>
            </a:r>
            <a:r>
              <a:rPr lang="en-US" b="1" dirty="0" smtClean="0"/>
              <a:t> </a:t>
            </a:r>
            <a:r>
              <a:rPr lang="en-US" dirty="0" smtClean="0"/>
              <a:t>really can ruin your weekend</a:t>
            </a:r>
            <a:r>
              <a:rPr lang="is-IS" dirty="0" smtClean="0"/>
              <a:t>…</a:t>
            </a:r>
            <a:endParaRPr lang="en-US" dirty="0" smtClean="0"/>
          </a:p>
          <a:p>
            <a:endParaRPr lang="en-US" b="1" dirty="0" smtClean="0"/>
          </a:p>
          <a:p>
            <a:r>
              <a:rPr lang="en-US" b="1" dirty="0" smtClean="0"/>
              <a:t>Cloud</a:t>
            </a:r>
            <a:r>
              <a:rPr lang="en-US" dirty="0" smtClean="0"/>
              <a:t> is always on the picture</a:t>
            </a:r>
            <a:endParaRPr lang="en-US" b="1" dirty="0"/>
          </a:p>
          <a:p>
            <a:endParaRPr lang="en-US" b="1" dirty="0" smtClean="0"/>
          </a:p>
          <a:p>
            <a:r>
              <a:rPr lang="en-US" dirty="0" smtClean="0"/>
              <a:t>Don’t </a:t>
            </a:r>
            <a:r>
              <a:rPr lang="en-US" b="1" dirty="0" smtClean="0"/>
              <a:t>re-invent</a:t>
            </a:r>
            <a:r>
              <a:rPr lang="en-US" dirty="0" smtClean="0"/>
              <a:t> the wheel!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Lessons learned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607840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1044" y="2963862"/>
            <a:ext cx="10820400" cy="914399"/>
          </a:xfrm>
        </p:spPr>
        <p:txBody>
          <a:bodyPr/>
          <a:lstStyle/>
          <a:p>
            <a:pPr algn="ctr"/>
            <a:r>
              <a:rPr lang="en-US" sz="5400" dirty="0" smtClean="0"/>
              <a:t>Nothing but </a:t>
            </a:r>
            <a:r>
              <a:rPr lang="en-US" sz="5400" b="1" dirty="0" smtClean="0">
                <a:solidFill>
                  <a:srgbClr val="C00000"/>
                </a:solidFill>
              </a:rPr>
              <a:t>&lt;3</a:t>
            </a:r>
            <a:r>
              <a:rPr lang="en-US" sz="5400" dirty="0" smtClean="0">
                <a:solidFill>
                  <a:srgbClr val="C00000"/>
                </a:solidFill>
              </a:rPr>
              <a:t> </a:t>
            </a:r>
            <a:r>
              <a:rPr lang="en-US" sz="5400" dirty="0" smtClean="0">
                <a:solidFill>
                  <a:schemeClr val="tx1">
                    <a:lumMod val="50000"/>
                  </a:schemeClr>
                </a:solidFill>
              </a:rPr>
              <a:t>for</a:t>
            </a:r>
            <a:r>
              <a:rPr lang="en-US" sz="5400" dirty="0" smtClean="0"/>
              <a:t> </a:t>
            </a:r>
            <a:r>
              <a:rPr lang="en-US" sz="5400" dirty="0" smtClean="0">
                <a:solidFill>
                  <a:srgbClr val="7030A0"/>
                </a:solidFill>
              </a:rPr>
              <a:t>.NET</a:t>
            </a:r>
            <a:r>
              <a:rPr lang="en-US" sz="5400" dirty="0" smtClean="0"/>
              <a:t> Community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148911937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044" y="220662"/>
            <a:ext cx="11798290" cy="64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63806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07" y="1212859"/>
            <a:ext cx="11885683" cy="4504310"/>
          </a:xfrm>
        </p:spPr>
        <p:txBody>
          <a:bodyPr/>
          <a:lstStyle/>
          <a:p>
            <a:r>
              <a:rPr lang="en-US" sz="3200" dirty="0" smtClean="0"/>
              <a:t>UWP Bluetooth advertising sample</a:t>
            </a:r>
          </a:p>
          <a:p>
            <a:r>
              <a:rPr lang="en-US" sz="2000" dirty="0" smtClean="0">
                <a:hlinkClick r:id="rId2"/>
              </a:rPr>
              <a:t>https</a:t>
            </a:r>
            <a:r>
              <a:rPr lang="en-US" sz="2000" dirty="0">
                <a:hlinkClick r:id="rId2"/>
              </a:rPr>
              <a:t>://</a:t>
            </a:r>
            <a:r>
              <a:rPr lang="en-US" sz="2000" dirty="0" smtClean="0">
                <a:hlinkClick r:id="rId2"/>
              </a:rPr>
              <a:t>github.com/Microsoft/Windows-universal-samples/tree/master/Samples/BluetoothAdvertisement</a:t>
            </a:r>
            <a:r>
              <a:rPr lang="en-US" sz="2000" dirty="0" smtClean="0"/>
              <a:t> </a:t>
            </a:r>
          </a:p>
          <a:p>
            <a:endParaRPr lang="en-US" sz="1100" dirty="0" smtClean="0"/>
          </a:p>
          <a:p>
            <a:r>
              <a:rPr lang="en-US" sz="3200" dirty="0" smtClean="0"/>
              <a:t>Company identifiers</a:t>
            </a:r>
          </a:p>
          <a:p>
            <a:r>
              <a:rPr lang="en-US" sz="2000" dirty="0" smtClean="0">
                <a:hlinkClick r:id="rId3"/>
              </a:rPr>
              <a:t>https://www.bluetooth.com/specifications/assigned-numbers/company-Identifiers</a:t>
            </a:r>
            <a:r>
              <a:rPr lang="en-US" sz="2000" dirty="0" smtClean="0"/>
              <a:t> </a:t>
            </a:r>
          </a:p>
          <a:p>
            <a:endParaRPr lang="en-US" sz="1100" dirty="0" smtClean="0"/>
          </a:p>
          <a:p>
            <a:r>
              <a:rPr lang="en-US" sz="3200" dirty="0" err="1" smtClean="0"/>
              <a:t>Eddystone</a:t>
            </a:r>
            <a:r>
              <a:rPr lang="en-US" sz="3200" dirty="0" smtClean="0"/>
              <a:t> protocol reference</a:t>
            </a:r>
          </a:p>
          <a:p>
            <a:r>
              <a:rPr lang="en-US" sz="2000" dirty="0" smtClean="0">
                <a:hlinkClick r:id="rId4"/>
              </a:rPr>
              <a:t>https</a:t>
            </a:r>
            <a:r>
              <a:rPr lang="en-US" sz="2000" dirty="0">
                <a:hlinkClick r:id="rId4"/>
              </a:rPr>
              <a:t>://</a:t>
            </a:r>
            <a:r>
              <a:rPr lang="en-US" sz="2000" dirty="0" smtClean="0">
                <a:hlinkClick r:id="rId4"/>
              </a:rPr>
              <a:t>github.com/google/eddystone</a:t>
            </a:r>
            <a:endParaRPr lang="en-US" sz="2000" dirty="0" smtClean="0"/>
          </a:p>
          <a:p>
            <a:endParaRPr lang="en-US" sz="2000" dirty="0"/>
          </a:p>
          <a:p>
            <a:r>
              <a:rPr lang="en-US" sz="3200" dirty="0" err="1" smtClean="0"/>
              <a:t>iBeacon</a:t>
            </a:r>
            <a:r>
              <a:rPr lang="en-US" sz="3200" dirty="0" smtClean="0"/>
              <a:t> </a:t>
            </a:r>
            <a:r>
              <a:rPr lang="en-US" sz="3200" dirty="0"/>
              <a:t>protocol reference</a:t>
            </a:r>
          </a:p>
          <a:p>
            <a:r>
              <a:rPr lang="en-US" sz="2000" dirty="0">
                <a:hlinkClick r:id="rId4"/>
              </a:rPr>
              <a:t>https</a:t>
            </a:r>
            <a:r>
              <a:rPr lang="en-US" sz="2000" dirty="0" smtClean="0">
                <a:hlinkClick r:id="rId4"/>
              </a:rPr>
              <a:t>://</a:t>
            </a:r>
            <a:r>
              <a:rPr lang="en-US" sz="2000" dirty="0">
                <a:hlinkClick r:id="rId5"/>
              </a:rPr>
              <a:t> developer.apple.com/ibeacon/Getting-Started-with-iBeacon.pdf</a:t>
            </a:r>
            <a:r>
              <a:rPr lang="en-US" sz="2000" dirty="0" smtClean="0"/>
              <a:t> </a:t>
            </a:r>
          </a:p>
          <a:p>
            <a:endParaRPr lang="en-US" sz="11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Useful links</a:t>
            </a:r>
            <a:r>
              <a:rPr lang="is-IS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12264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08" y="2201862"/>
            <a:ext cx="11885683" cy="3287054"/>
          </a:xfrm>
        </p:spPr>
        <p:txBody>
          <a:bodyPr/>
          <a:lstStyle/>
          <a:p>
            <a:pPr algn="ctr"/>
            <a:r>
              <a:rPr lang="en-US" sz="4800" b="1" dirty="0" smtClean="0"/>
              <a:t>http://github.com/gk-8/beacon-insights</a:t>
            </a:r>
          </a:p>
          <a:p>
            <a:pPr algn="ctr"/>
            <a:endParaRPr lang="en-US" sz="4800" b="1" dirty="0"/>
          </a:p>
          <a:p>
            <a:pPr algn="ctr"/>
            <a:endParaRPr lang="en-US" sz="4800" b="1" dirty="0" smtClean="0"/>
          </a:p>
          <a:p>
            <a:pPr algn="ctr"/>
            <a:r>
              <a:rPr lang="en-US" sz="4400" dirty="0" smtClean="0"/>
              <a:t>keep in mind it’s for demo purposes </a:t>
            </a:r>
            <a:r>
              <a:rPr lang="en-US" sz="4400" dirty="0" smtClean="0">
                <a:sym typeface="Wingdings" panose="05000000000000000000" pitchFamily="2" charset="2"/>
              </a:rPr>
              <a:t></a:t>
            </a:r>
            <a:endParaRPr lang="en-US" sz="48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s-IS" dirty="0" smtClean="0"/>
              <a:t>…and demo code is already uploaded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225099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ES" dirty="0"/>
              <a:t>http://</a:t>
            </a:r>
            <a:r>
              <a:rPr lang="es-ES" dirty="0" err="1"/>
              <a:t>aka.ms</a:t>
            </a:r>
            <a:r>
              <a:rPr lang="es-ES" dirty="0"/>
              <a:t>/DOTNETT3S4</a:t>
            </a:r>
          </a:p>
        </p:txBody>
      </p:sp>
      <p:pic>
        <p:nvPicPr>
          <p:cNvPr id="4" name="Picture Placeholder 3"/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t="68" b="68"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509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lvl="0"/>
            <a:r>
              <a:rPr lang="en-US" dirty="0" err="1"/>
              <a:t>Gorka</a:t>
            </a:r>
            <a:r>
              <a:rPr lang="en-US" dirty="0"/>
              <a:t> </a:t>
            </a:r>
            <a:r>
              <a:rPr lang="en-US" dirty="0" err="1"/>
              <a:t>Madariaga</a:t>
            </a:r>
            <a:endParaRPr lang="en-US" dirty="0"/>
          </a:p>
          <a:p>
            <a:pPr lvl="0"/>
            <a:r>
              <a:rPr lang="en-US" dirty="0"/>
              <a:t>Technical Evangelist, .NET developer</a:t>
            </a:r>
          </a:p>
          <a:p>
            <a:pPr lvl="0"/>
            <a:r>
              <a:rPr lang="en-US" dirty="0"/>
              <a:t>@Gk_8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ES" dirty="0"/>
              <a:t>http://</a:t>
            </a:r>
            <a:r>
              <a:rPr lang="es-ES" dirty="0" err="1"/>
              <a:t>aka.ms</a:t>
            </a:r>
            <a:r>
              <a:rPr lang="es-ES" dirty="0"/>
              <a:t>/DOTNETT3S4</a:t>
            </a:r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t="68" b="68"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369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236249" y="1212850"/>
            <a:ext cx="7924801" cy="738664"/>
          </a:xfrm>
        </p:spPr>
        <p:txBody>
          <a:bodyPr/>
          <a:lstStyle/>
          <a:p>
            <a:r>
              <a:rPr lang="en-US" dirty="0" smtClean="0"/>
              <a:t>Proud basketball coach of 14 girls…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Gorka Madariaga</a:t>
            </a:r>
            <a:endParaRPr lang="es-ES" dirty="0"/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sz="quarter" idx="19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9" r="2469"/>
          <a:stretch>
            <a:fillRect/>
          </a:stretch>
        </p:blipFill>
        <p:spPr/>
      </p:pic>
      <p:sp>
        <p:nvSpPr>
          <p:cNvPr id="6" name="Text Placeholder 1"/>
          <p:cNvSpPr txBox="1">
            <a:spLocks/>
          </p:cNvSpPr>
          <p:nvPr/>
        </p:nvSpPr>
        <p:spPr>
          <a:xfrm>
            <a:off x="4236249" y="1951514"/>
            <a:ext cx="7924801" cy="73866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0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kern="1200" spc="0" baseline="0">
                <a:solidFill>
                  <a:srgbClr val="67217A"/>
                </a:solidFill>
                <a:latin typeface="+mj-lt"/>
                <a:ea typeface="+mn-ea"/>
                <a:cs typeface="+mn-cs"/>
              </a:defRPr>
            </a:lvl1pPr>
            <a:lvl2pPr marL="342826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4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571376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799927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8477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4976" indent="-233181" algn="l" defTabSz="93271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336" indent="-233181" algn="l" defTabSz="93271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695" indent="-233181" algn="l" defTabSz="93271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056" indent="-233181" algn="l" defTabSz="93271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…and pseudo-player</a:t>
            </a:r>
          </a:p>
        </p:txBody>
      </p:sp>
      <p:sp>
        <p:nvSpPr>
          <p:cNvPr id="7" name="Text Placeholder 1"/>
          <p:cNvSpPr txBox="1">
            <a:spLocks/>
          </p:cNvSpPr>
          <p:nvPr/>
        </p:nvSpPr>
        <p:spPr>
          <a:xfrm>
            <a:off x="4215803" y="3044519"/>
            <a:ext cx="7924801" cy="73866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0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kern="1200" spc="0" baseline="0">
                <a:solidFill>
                  <a:srgbClr val="67217A"/>
                </a:solidFill>
                <a:latin typeface="+mj-lt"/>
                <a:ea typeface="+mn-ea"/>
                <a:cs typeface="+mn-cs"/>
              </a:defRPr>
            </a:lvl1pPr>
            <a:lvl2pPr marL="342826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4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571376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799927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8477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4976" indent="-233181" algn="l" defTabSz="93271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336" indent="-233181" algn="l" defTabSz="93271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695" indent="-233181" algn="l" defTabSz="93271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056" indent="-233181" algn="l" defTabSz="93271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Trips to USA organizer (NBA&amp;NFL)</a:t>
            </a:r>
          </a:p>
        </p:txBody>
      </p:sp>
      <p:sp>
        <p:nvSpPr>
          <p:cNvPr id="8" name="Text Placeholder 1"/>
          <p:cNvSpPr txBox="1">
            <a:spLocks/>
          </p:cNvSpPr>
          <p:nvPr/>
        </p:nvSpPr>
        <p:spPr>
          <a:xfrm>
            <a:off x="4215802" y="4137524"/>
            <a:ext cx="7924801" cy="1292662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0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kern="1200" spc="0" baseline="0">
                <a:solidFill>
                  <a:srgbClr val="67217A"/>
                </a:solidFill>
                <a:latin typeface="+mj-lt"/>
                <a:ea typeface="+mn-ea"/>
                <a:cs typeface="+mn-cs"/>
              </a:defRPr>
            </a:lvl1pPr>
            <a:lvl2pPr marL="342826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4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571376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799927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8477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4976" indent="-233181" algn="l" defTabSz="93271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336" indent="-233181" algn="l" defTabSz="93271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695" indent="-233181" algn="l" defTabSz="93271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056" indent="-233181" algn="l" defTabSz="93271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Did I mention that I also do some development?</a:t>
            </a:r>
          </a:p>
        </p:txBody>
      </p:sp>
    </p:spTree>
    <p:extLst>
      <p:ext uri="{BB962C8B-B14F-4D97-AF65-F5344CB8AC3E}">
        <p14:creationId xmlns:p14="http://schemas.microsoft.com/office/powerpoint/2010/main" val="135026351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6" grpId="0"/>
      <p:bldP spid="7" grpId="0"/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Beacons overview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353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beacon?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08" y="2223095"/>
            <a:ext cx="5485698" cy="2486322"/>
          </a:xfrm>
        </p:spPr>
        <p:txBody>
          <a:bodyPr/>
          <a:lstStyle/>
          <a:p>
            <a:r>
              <a:rPr lang="en-US" dirty="0" smtClean="0"/>
              <a:t>Small </a:t>
            </a:r>
            <a:r>
              <a:rPr lang="en-US" dirty="0"/>
              <a:t>ARM computer, </a:t>
            </a:r>
            <a:endParaRPr lang="en-US" dirty="0" smtClean="0"/>
          </a:p>
          <a:p>
            <a:r>
              <a:rPr lang="en-US" dirty="0" smtClean="0"/>
              <a:t>with </a:t>
            </a:r>
            <a:r>
              <a:rPr lang="en-US" dirty="0"/>
              <a:t>a Bluetooth Smart connectivity module</a:t>
            </a:r>
            <a:r>
              <a:rPr lang="en-US" dirty="0" smtClean="0"/>
              <a:t>,</a:t>
            </a:r>
          </a:p>
          <a:p>
            <a:r>
              <a:rPr lang="en-US" dirty="0" smtClean="0"/>
              <a:t>powered </a:t>
            </a:r>
            <a:r>
              <a:rPr lang="en-US" dirty="0"/>
              <a:t>by a </a:t>
            </a:r>
            <a:r>
              <a:rPr lang="en-US" dirty="0" smtClean="0"/>
              <a:t>battery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8631" y="2049462"/>
            <a:ext cx="5854700" cy="267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66457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274607" y="1212859"/>
            <a:ext cx="11885683" cy="738664"/>
          </a:xfrm>
        </p:spPr>
        <p:txBody>
          <a:bodyPr/>
          <a:lstStyle/>
          <a:p>
            <a:pPr algn="ctr"/>
            <a:r>
              <a:rPr lang="en-US" dirty="0"/>
              <a:t>You can think about the beacon as a small </a:t>
            </a:r>
            <a:r>
              <a:rPr lang="en-US" dirty="0" smtClean="0"/>
              <a:t>lighthouse 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beacon?</a:t>
            </a:r>
            <a:endParaRPr lang="en-US" dirty="0"/>
          </a:p>
        </p:txBody>
      </p:sp>
      <p:sp>
        <p:nvSpPr>
          <p:cNvPr id="8" name="Text Placeholder 6"/>
          <p:cNvSpPr txBox="1">
            <a:spLocks/>
          </p:cNvSpPr>
          <p:nvPr/>
        </p:nvSpPr>
        <p:spPr>
          <a:xfrm>
            <a:off x="283065" y="4831523"/>
            <a:ext cx="11885683" cy="1292662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0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kern="1200" spc="0" baseline="0">
                <a:solidFill>
                  <a:srgbClr val="67217A"/>
                </a:solidFill>
                <a:latin typeface="+mj-lt"/>
                <a:ea typeface="+mn-ea"/>
                <a:cs typeface="+mn-cs"/>
              </a:defRPr>
            </a:lvl1pPr>
            <a:lvl2pPr marL="342826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4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571376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799927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8477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4976" indent="-233181" algn="l" defTabSz="93271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336" indent="-233181" algn="l" defTabSz="93271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695" indent="-233181" algn="l" defTabSz="93271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056" indent="-233181" algn="l" defTabSz="93271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But instead of light, it uses radio </a:t>
            </a:r>
            <a:r>
              <a:rPr lang="en-US" dirty="0" smtClean="0"/>
              <a:t>waves</a:t>
            </a:r>
            <a:r>
              <a:rPr lang="is-IS" dirty="0" smtClean="0"/>
              <a:t>…</a:t>
            </a:r>
            <a:r>
              <a:rPr lang="en-US" dirty="0" smtClean="0"/>
              <a:t>and </a:t>
            </a:r>
            <a:r>
              <a:rPr lang="en-US" dirty="0"/>
              <a:t>instead of ships, it alerts </a:t>
            </a:r>
            <a:r>
              <a:rPr lang="en-US" dirty="0" smtClean="0"/>
              <a:t>devices of </a:t>
            </a:r>
            <a:r>
              <a:rPr lang="en-US" dirty="0"/>
              <a:t>its </a:t>
            </a:r>
            <a:r>
              <a:rPr lang="en-US" dirty="0" smtClean="0"/>
              <a:t>presence and info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8044" y="1951523"/>
            <a:ext cx="5336041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69567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Protocols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2025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5-30629_Build_Template_WHITE">
  <a:themeElements>
    <a:clrScheme name="Build 2015">
      <a:dk1>
        <a:srgbClr val="404040"/>
      </a:dk1>
      <a:lt1>
        <a:srgbClr val="FFFFFF"/>
      </a:lt1>
      <a:dk2>
        <a:srgbClr val="00188F"/>
      </a:dk2>
      <a:lt2>
        <a:srgbClr val="FFFFFF"/>
      </a:lt2>
      <a:accent1>
        <a:srgbClr val="00188F"/>
      </a:accent1>
      <a:accent2>
        <a:srgbClr val="00BCF2"/>
      </a:accent2>
      <a:accent3>
        <a:srgbClr val="B4A0FF"/>
      </a:accent3>
      <a:accent4>
        <a:srgbClr val="BAD80A"/>
      </a:accent4>
      <a:accent5>
        <a:srgbClr val="FF8C00"/>
      </a:accent5>
      <a:accent6>
        <a:srgbClr val="00B294"/>
      </a:accent6>
      <a:hlink>
        <a:srgbClr val="00BCF2"/>
      </a:hlink>
      <a:folHlink>
        <a:srgbClr val="00BCF2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lIns="91440" tIns="91440" rIns="34294" bIns="34294" anchor="b" anchorCtr="0"/>
      <a:lstStyle>
        <a:defPPr defTabSz="932406">
          <a:defRPr sz="8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uild_2015_Template.potx" id="{989475B9-DB6C-4EAF-8622-952BB3581377}" vid="{3DC98DF2-15D7-439F-8B72-0561DF431F48}"/>
    </a:ext>
  </a:extLst>
</a:theme>
</file>

<file path=ppt/theme/theme2.xml><?xml version="1.0" encoding="utf-8"?>
<a:theme xmlns:a="http://schemas.openxmlformats.org/drawingml/2006/main" name="2_COLOR TEMPLATE">
  <a:themeElements>
    <a:clrScheme name="Custom 11">
      <a:dk1>
        <a:srgbClr val="505050"/>
      </a:dk1>
      <a:lt1>
        <a:srgbClr val="FFFFFF"/>
      </a:lt1>
      <a:dk2>
        <a:srgbClr val="002050"/>
      </a:dk2>
      <a:lt2>
        <a:srgbClr val="CDF4FF"/>
      </a:lt2>
      <a:accent1>
        <a:srgbClr val="0078D7"/>
      </a:accent1>
      <a:accent2>
        <a:srgbClr val="D83B01"/>
      </a:accent2>
      <a:accent3>
        <a:srgbClr val="107C10"/>
      </a:accent3>
      <a:accent4>
        <a:srgbClr val="B4009E"/>
      </a:accent4>
      <a:accent5>
        <a:srgbClr val="5C2D91"/>
      </a:accent5>
      <a:accent6>
        <a:srgbClr val="008272"/>
      </a:accent6>
      <a:hlink>
        <a:srgbClr val="CDF4FF"/>
      </a:hlink>
      <a:folHlink>
        <a:srgbClr val="CDF4FF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oduct_Brand_template_16-9_Business_DARK_BLUE_1.potx" id="{0F2C6A5A-CB9F-44E8-92D9-A9A1E28D15E7}" vid="{2D6B5C47-15D3-4853-A69E-31534ABCEC61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2b2dfeed-2da1-4ef4-b600-f5543001ef98">
      <UserInfo>
        <DisplayName/>
        <AccountId xsi:nil="true"/>
        <AccountType/>
      </UserInfo>
    </SharedWithUsers>
    <_ShortcutUrl xmlns="ed015050-a57a-4d39-9cd8-b09b64473eb7">
      <Url xsi:nil="true"/>
      <Description xsi:nil="true"/>
    </_ShortcutUrl>
  </documentManagement>
</p:properties>
</file>

<file path=customXml/item2.xml><?xml version="1.0" encoding="utf-8"?>
<Control xmlns="http://schemas.microsoft.com/VisualStudio/2011/storyboarding/control">
  <Id Name="efe5a390-2970-49e9-af59-9713de369ad9" Revision="1" Stencil="System.MyShapes" StencilVersion="1.0"/>
</Control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Control xmlns="http://schemas.microsoft.com/VisualStudio/2011/storyboarding/control">
  <Id Name="efe5a390-2970-49e9-af59-9713de369ad9" Revision="1" Stencil="System.MyShapes" StencilVersion="1.0"/>
</Control>
</file>

<file path=customXml/item5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A655A170DB5584FB5BF1EFD28586C3A" ma:contentTypeVersion="3" ma:contentTypeDescription="Create a new document." ma:contentTypeScope="" ma:versionID="ac9eeb9d9b9ba19d34f79db8b3e24ee8">
  <xsd:schema xmlns:xsd="http://www.w3.org/2001/XMLSchema" xmlns:xs="http://www.w3.org/2001/XMLSchema" xmlns:p="http://schemas.microsoft.com/office/2006/metadata/properties" xmlns:ns2="2b2dfeed-2da1-4ef4-b600-f5543001ef98" xmlns:ns3="ed015050-a57a-4d39-9cd8-b09b64473eb7" targetNamespace="http://schemas.microsoft.com/office/2006/metadata/properties" ma:root="true" ma:fieldsID="201ee68f6898ad23f8753cba542e5bc7" ns2:_="" ns3:_="">
    <xsd:import namespace="2b2dfeed-2da1-4ef4-b600-f5543001ef98"/>
    <xsd:import namespace="ed015050-a57a-4d39-9cd8-b09b64473eb7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_ShortcutUr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b2dfeed-2da1-4ef4-b600-f5543001ef98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d015050-a57a-4d39-9cd8-b09b64473eb7" elementFormDefault="qualified">
    <xsd:import namespace="http://schemas.microsoft.com/office/2006/documentManagement/types"/>
    <xsd:import namespace="http://schemas.microsoft.com/office/infopath/2007/PartnerControls"/>
    <xsd:element name="_ShortcutUrl" ma:index="10" nillable="true" ma:displayName="_ShortcutUrl" ma:hidden="true" ma:internalName="c000__ShortcutUrl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990F116-B58F-4255-B05B-DA3808E0E5C6}">
  <ds:schemaRefs>
    <ds:schemaRef ds:uri="http://schemas.microsoft.com/office/2006/documentManagement/types"/>
    <ds:schemaRef ds:uri="http://purl.org/dc/terms/"/>
    <ds:schemaRef ds:uri="http://schemas.microsoft.com/office/2006/metadata/properties"/>
    <ds:schemaRef ds:uri="ed015050-a57a-4d39-9cd8-b09b64473eb7"/>
    <ds:schemaRef ds:uri="http://schemas.openxmlformats.org/package/2006/metadata/core-properties"/>
    <ds:schemaRef ds:uri="http://purl.org/dc/dcmitype/"/>
    <ds:schemaRef ds:uri="http://www.w3.org/XML/1998/namespace"/>
    <ds:schemaRef ds:uri="http://purl.org/dc/elements/1.1/"/>
    <ds:schemaRef ds:uri="2b2dfeed-2da1-4ef4-b600-f5543001ef98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677D6579-22AD-4A80-9B8A-923346340664}">
  <ds:schemaRefs>
    <ds:schemaRef ds:uri="http://schemas.microsoft.com/VisualStudio/2011/storyboarding/control"/>
  </ds:schemaRefs>
</ds:datastoreItem>
</file>

<file path=customXml/itemProps3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D09F2354-96C1-4297-859C-D88A853443FE}">
  <ds:schemaRefs>
    <ds:schemaRef ds:uri="http://schemas.microsoft.com/VisualStudio/2011/storyboarding/control"/>
  </ds:schemaRefs>
</ds:datastoreItem>
</file>

<file path=customXml/itemProps5.xml><?xml version="1.0" encoding="utf-8"?>
<ds:datastoreItem xmlns:ds="http://schemas.openxmlformats.org/officeDocument/2006/customXml" ds:itemID="{E2D80EEE-13AE-464A-A252-3E3C532E44E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b2dfeed-2da1-4ef4-b600-f5543001ef98"/>
    <ds:schemaRef ds:uri="ed015050-a57a-4d39-9cd8-b09b64473eb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Build_2015_Template</Template>
  <TotalTime>2570</TotalTime>
  <Words>1067</Words>
  <Application>Microsoft Office PowerPoint</Application>
  <PresentationFormat>Custom</PresentationFormat>
  <Paragraphs>300</Paragraphs>
  <Slides>46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46</vt:i4>
      </vt:variant>
    </vt:vector>
  </HeadingPairs>
  <TitlesOfParts>
    <vt:vector size="58" baseType="lpstr">
      <vt:lpstr>Arial</vt:lpstr>
      <vt:lpstr>Avenir LT Pro 45 Book</vt:lpstr>
      <vt:lpstr>Calibri</vt:lpstr>
      <vt:lpstr>Consolas</vt:lpstr>
      <vt:lpstr>Courier New</vt:lpstr>
      <vt:lpstr>ＭＳ Ｐゴシック</vt:lpstr>
      <vt:lpstr>Segoe UI</vt:lpstr>
      <vt:lpstr>Segoe UI Light</vt:lpstr>
      <vt:lpstr>Segoe UI Semilight</vt:lpstr>
      <vt:lpstr>Wingdings</vt:lpstr>
      <vt:lpstr>5-30629_Build_Template_WHITE</vt:lpstr>
      <vt:lpstr>2_COLOR TEMPLATE</vt:lpstr>
      <vt:lpstr>PowerPoint Presentation</vt:lpstr>
      <vt:lpstr>Hasta el beacon, todo es bluetooth</vt:lpstr>
      <vt:lpstr>PowerPoint Presentation</vt:lpstr>
      <vt:lpstr>Agenda</vt:lpstr>
      <vt:lpstr>Gorka Madariaga</vt:lpstr>
      <vt:lpstr>Beacons overview</vt:lpstr>
      <vt:lpstr>What is a beacon?</vt:lpstr>
      <vt:lpstr>What is a beacon?</vt:lpstr>
      <vt:lpstr>Protocols</vt:lpstr>
      <vt:lpstr> </vt:lpstr>
      <vt:lpstr>iBeacon</vt:lpstr>
      <vt:lpstr>PowerPoint Presentation</vt:lpstr>
      <vt:lpstr>Eddystone</vt:lpstr>
      <vt:lpstr>Eddystone-UID</vt:lpstr>
      <vt:lpstr>Eddystone-URL</vt:lpstr>
      <vt:lpstr>Eddystone-TLM</vt:lpstr>
      <vt:lpstr>UWP libraries Windows.Devices.Bluetooth.Advertisement</vt:lpstr>
      <vt:lpstr>BluetoothLEAdvertisementWatcher watcher</vt:lpstr>
      <vt:lpstr>BluetoothLEAdvertisementWatcher watcher</vt:lpstr>
      <vt:lpstr>BluetoothLEAdvertisementPublisher publisher</vt:lpstr>
      <vt:lpstr>BluetoothLEAdvertisementPublisher publisher</vt:lpstr>
      <vt:lpstr>Background tasks</vt:lpstr>
      <vt:lpstr>[COMMUNITY] Universal Beacon Library</vt:lpstr>
      <vt:lpstr>Demo time Raw and parsed payloads</vt:lpstr>
      <vt:lpstr>Ranging beacons</vt:lpstr>
      <vt:lpstr>RSSI and TxPower</vt:lpstr>
      <vt:lpstr>Formula</vt:lpstr>
      <vt:lpstr>Proximity range</vt:lpstr>
      <vt:lpstr>Demo time Beacon radar</vt:lpstr>
      <vt:lpstr>Demo time And it includes toast notifications!</vt:lpstr>
      <vt:lpstr>Connecting to the cloud</vt:lpstr>
      <vt:lpstr>Demo project overview</vt:lpstr>
      <vt:lpstr>No Event Hub support for UWP? No problem</vt:lpstr>
      <vt:lpstr>Demo time Connecting to the cloud</vt:lpstr>
      <vt:lpstr>Bonus track:  Xamarin components</vt:lpstr>
      <vt:lpstr>Estimote SDK</vt:lpstr>
      <vt:lpstr>[COMMUNITY] Com.Xamtastic.Patterns.Azure.EventHub</vt:lpstr>
      <vt:lpstr>Demo time Take a look at the Xamarin code</vt:lpstr>
      <vt:lpstr>Wrapping up…</vt:lpstr>
      <vt:lpstr>Lessons learned</vt:lpstr>
      <vt:lpstr>Nothing but &lt;3 for .NET Community</vt:lpstr>
      <vt:lpstr>PowerPoint Presentation</vt:lpstr>
      <vt:lpstr>Useful links…</vt:lpstr>
      <vt:lpstr>…and demo code is already uploaded</vt:lpstr>
      <vt:lpstr>PowerPoint Presentation</vt:lpstr>
      <vt:lpstr>PowerPoint Presentation</vt:lpstr>
    </vt:vector>
  </TitlesOfParts>
  <Manager/>
  <Company>Microsoft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Hasta el beacon, todo es bluetooth</dc:title>
  <dc:subject>.NET Conference 2016 Spain</dc:subject>
  <dc:creator>Gorka Madariaga</dc:creator>
  <cp:keywords/>
  <dc:description/>
  <cp:lastModifiedBy>Gorka Madariaga Nuñez</cp:lastModifiedBy>
  <cp:revision>135</cp:revision>
  <dcterms:created xsi:type="dcterms:W3CDTF">2015-04-07T19:39:07Z</dcterms:created>
  <dcterms:modified xsi:type="dcterms:W3CDTF">2016-02-25T10:54:31Z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0x0101000A655A170DB5584FB5BF1EFD28586C3A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>173;#Moscone Center|d4f36a2e-dd0d-4424-990f-7c93b4e9f063</vt:lpwstr>
  </property>
  <property fmtid="{D5CDD505-2E9C-101B-9397-08002B2CF9AE}" pid="7" name="Track">
    <vt:lpwstr/>
  </property>
  <property fmtid="{D5CDD505-2E9C-101B-9397-08002B2CF9AE}" pid="8" name="Event Location">
    <vt:lpwstr>172;#San Francisco|84dfcb53-432b-499d-8965-93d483d36b4a</vt:lpwstr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Audience1">
    <vt:lpwstr/>
  </property>
  <property fmtid="{D5CDD505-2E9C-101B-9397-08002B2CF9AE}" pid="12" name="TaxKeyword">
    <vt:lpwstr>170;#Build 2015|54419920-0a06-43b0-b2df-79127b266d93</vt:lpwstr>
  </property>
  <property fmtid="{D5CDD505-2E9C-101B-9397-08002B2CF9AE}" pid="13" name="Event Name">
    <vt:lpwstr>171;#BUILD|58542b36-5bf5-46a6-a53f-a41fb7a73785</vt:lpwstr>
  </property>
  <property fmtid="{D5CDD505-2E9C-101B-9397-08002B2CF9AE}" pid="14" name="Tfs.IsStoryboard">
    <vt:bool>true</vt:bool>
  </property>
  <property fmtid="{D5CDD505-2E9C-101B-9397-08002B2CF9AE}" pid="15" name="_ShortcutUrl">
    <vt:lpwstr>, </vt:lpwstr>
  </property>
</Properties>
</file>